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60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</p:sldIdLst>
  <p:sldSz cy="5143500" cx="9144000"/>
  <p:notesSz cx="6858000" cy="9144000"/>
  <p:embeddedFontLst>
    <p:embeddedFont>
      <p:font typeface="Montserrat SemiBold"/>
      <p:regular r:id="rId25"/>
      <p:bold r:id="rId26"/>
      <p:italic r:id="rId27"/>
      <p:boldItalic r:id="rId28"/>
    </p:embeddedFont>
    <p:embeddedFont>
      <p:font typeface="Roboto"/>
      <p:regular r:id="rId29"/>
      <p:bold r:id="rId30"/>
      <p:italic r:id="rId31"/>
      <p:boldItalic r:id="rId32"/>
    </p:embeddedFont>
    <p:embeddedFont>
      <p:font typeface="Montserrat"/>
      <p:regular r:id="rId33"/>
      <p:bold r:id="rId34"/>
      <p:italic r:id="rId35"/>
      <p:boldItalic r:id="rId36"/>
    </p:embeddedFont>
    <p:embeddedFont>
      <p:font typeface="Karla"/>
      <p:regular r:id="rId37"/>
      <p:bold r:id="rId38"/>
      <p:italic r:id="rId39"/>
      <p:boldItalic r:id="rId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Karla-boldItalic.fntdata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MontserratSemiBold-bold.fntdata"/><Relationship Id="rId25" Type="http://schemas.openxmlformats.org/officeDocument/2006/relationships/font" Target="fonts/MontserratSemiBold-regular.fntdata"/><Relationship Id="rId28" Type="http://schemas.openxmlformats.org/officeDocument/2006/relationships/font" Target="fonts/MontserratSemiBold-boldItalic.fntdata"/><Relationship Id="rId27" Type="http://schemas.openxmlformats.org/officeDocument/2006/relationships/font" Target="fonts/MontserratSemiBold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Roboto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Roboto-italic.fntdata"/><Relationship Id="rId30" Type="http://schemas.openxmlformats.org/officeDocument/2006/relationships/font" Target="fonts/Roboto-bold.fntdata"/><Relationship Id="rId11" Type="http://schemas.openxmlformats.org/officeDocument/2006/relationships/slide" Target="slides/slide7.xml"/><Relationship Id="rId33" Type="http://schemas.openxmlformats.org/officeDocument/2006/relationships/font" Target="fonts/Montserrat-regular.fntdata"/><Relationship Id="rId10" Type="http://schemas.openxmlformats.org/officeDocument/2006/relationships/slide" Target="slides/slide6.xml"/><Relationship Id="rId32" Type="http://schemas.openxmlformats.org/officeDocument/2006/relationships/font" Target="fonts/Roboto-boldItalic.fntdata"/><Relationship Id="rId13" Type="http://schemas.openxmlformats.org/officeDocument/2006/relationships/slide" Target="slides/slide9.xml"/><Relationship Id="rId35" Type="http://schemas.openxmlformats.org/officeDocument/2006/relationships/font" Target="fonts/Montserrat-italic.fntdata"/><Relationship Id="rId12" Type="http://schemas.openxmlformats.org/officeDocument/2006/relationships/slide" Target="slides/slide8.xml"/><Relationship Id="rId34" Type="http://schemas.openxmlformats.org/officeDocument/2006/relationships/font" Target="fonts/Montserrat-bold.fntdata"/><Relationship Id="rId15" Type="http://schemas.openxmlformats.org/officeDocument/2006/relationships/slide" Target="slides/slide11.xml"/><Relationship Id="rId37" Type="http://schemas.openxmlformats.org/officeDocument/2006/relationships/font" Target="fonts/Karla-regular.fntdata"/><Relationship Id="rId14" Type="http://schemas.openxmlformats.org/officeDocument/2006/relationships/slide" Target="slides/slide10.xml"/><Relationship Id="rId36" Type="http://schemas.openxmlformats.org/officeDocument/2006/relationships/font" Target="fonts/Montserrat-boldItalic.fntdata"/><Relationship Id="rId17" Type="http://schemas.openxmlformats.org/officeDocument/2006/relationships/slide" Target="slides/slide13.xml"/><Relationship Id="rId39" Type="http://schemas.openxmlformats.org/officeDocument/2006/relationships/font" Target="fonts/Karla-italic.fntdata"/><Relationship Id="rId16" Type="http://schemas.openxmlformats.org/officeDocument/2006/relationships/slide" Target="slides/slide12.xml"/><Relationship Id="rId38" Type="http://schemas.openxmlformats.org/officeDocument/2006/relationships/font" Target="fonts/Karla-bold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5f391192_0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5f391192_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2e3af9d0d9_0_10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22e3af9d0d9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35f391192_04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35f391192_0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2e3af9d0d9_0_38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22e3af9d0d9_0_3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72907688f_4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72907688f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35f391192_08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35f391192_0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2e3af9d0d9_0_39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2e3af9d0d9_0_3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2e3af9d0d9_0_40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22e3af9d0d9_0_4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2e3af9d0d9_0_41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22e3af9d0d9_0_4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22e3af9d0d9_0_41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22e3af9d0d9_0_4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2e3af9d0d9_0_42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22e3af9d0d9_0_4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606f1c2d_3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606f1c2d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35ed75ccf_02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35ed75ccf_0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5f391192_0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35f391192_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5f391192_0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35f391192_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bc97b11d82_0_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bc97b11d82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5ed75ccf_01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35ed75ccf_0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5f391192_01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5f391192_0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2e3af9d0d9_0_10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22e3af9d0d9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18925" y="-9675"/>
            <a:ext cx="5276875" cy="5167075"/>
          </a:xfrm>
          <a:custGeom>
            <a:rect b="b" l="l" r="r" t="t"/>
            <a:pathLst>
              <a:path extrusionOk="0" h="206683" w="211075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11" name="Google Shape;11;p2"/>
          <p:cNvSpPr/>
          <p:nvPr/>
        </p:nvSpPr>
        <p:spPr>
          <a:xfrm>
            <a:off x="-9675" y="-9675"/>
            <a:ext cx="5276875" cy="5167075"/>
          </a:xfrm>
          <a:custGeom>
            <a:rect b="b" l="l" r="r" t="t"/>
            <a:pathLst>
              <a:path extrusionOk="0" h="206683" w="211075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648300" y="3175950"/>
            <a:ext cx="3530700" cy="118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1"/>
          <p:cNvSpPr/>
          <p:nvPr/>
        </p:nvSpPr>
        <p:spPr>
          <a:xfrm>
            <a:off x="228600" y="-10437"/>
            <a:ext cx="8229315" cy="5164387"/>
          </a:xfrm>
          <a:custGeom>
            <a:rect b="b" l="l" r="r" t="t"/>
            <a:pathLst>
              <a:path extrusionOk="0" h="206122" w="32845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63" name="Google Shape;63;p11"/>
          <p:cNvSpPr/>
          <p:nvPr/>
        </p:nvSpPr>
        <p:spPr>
          <a:xfrm>
            <a:off x="0" y="-10437"/>
            <a:ext cx="8229315" cy="5164387"/>
          </a:xfrm>
          <a:custGeom>
            <a:rect b="b" l="l" r="r" t="t"/>
            <a:pathLst>
              <a:path extrusionOk="0" h="206122" w="32845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64" name="Google Shape;64;p11"/>
          <p:cNvSpPr txBox="1"/>
          <p:nvPr>
            <p:ph idx="1" type="body"/>
          </p:nvPr>
        </p:nvSpPr>
        <p:spPr>
          <a:xfrm>
            <a:off x="841000" y="4025300"/>
            <a:ext cx="7845900" cy="51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rtl="0">
              <a:spcBef>
                <a:spcPts val="360"/>
              </a:spcBef>
              <a:spcAft>
                <a:spcPts val="0"/>
              </a:spcAft>
              <a:buSzPts val="2000"/>
              <a:buNone/>
              <a:defRPr/>
            </a:lvl1pPr>
          </a:lstStyle>
          <a:p/>
        </p:txBody>
      </p:sp>
      <p:sp>
        <p:nvSpPr>
          <p:cNvPr id="65" name="Google Shape;65;p11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/>
          <p:nvPr/>
        </p:nvSpPr>
        <p:spPr>
          <a:xfrm>
            <a:off x="228600" y="-10437"/>
            <a:ext cx="8229315" cy="5164387"/>
          </a:xfrm>
          <a:custGeom>
            <a:rect b="b" l="l" r="r" t="t"/>
            <a:pathLst>
              <a:path extrusionOk="0" h="206122" w="32845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68" name="Google Shape;68;p12"/>
          <p:cNvSpPr/>
          <p:nvPr/>
        </p:nvSpPr>
        <p:spPr>
          <a:xfrm>
            <a:off x="0" y="-10437"/>
            <a:ext cx="8229315" cy="5164387"/>
          </a:xfrm>
          <a:custGeom>
            <a:rect b="b" l="l" r="r" t="t"/>
            <a:pathLst>
              <a:path extrusionOk="0" h="206122" w="32845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69" name="Google Shape;69;p12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pty">
  <p:cSld name="BLANK_1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TITLE_1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/>
        </p:nvSpPr>
        <p:spPr>
          <a:xfrm>
            <a:off x="218925" y="-9675"/>
            <a:ext cx="5276875" cy="5167075"/>
          </a:xfrm>
          <a:custGeom>
            <a:rect b="b" l="l" r="r" t="t"/>
            <a:pathLst>
              <a:path extrusionOk="0" h="206683" w="211075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15" name="Google Shape;15;p3"/>
          <p:cNvSpPr/>
          <p:nvPr/>
        </p:nvSpPr>
        <p:spPr>
          <a:xfrm>
            <a:off x="-9675" y="-9675"/>
            <a:ext cx="5276875" cy="5167075"/>
          </a:xfrm>
          <a:custGeom>
            <a:rect b="b" l="l" r="r" t="t"/>
            <a:pathLst>
              <a:path extrusionOk="0" h="206683" w="211075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6" name="Google Shape;16;p3"/>
          <p:cNvSpPr txBox="1"/>
          <p:nvPr>
            <p:ph type="ctrTitle"/>
          </p:nvPr>
        </p:nvSpPr>
        <p:spPr>
          <a:xfrm>
            <a:off x="648300" y="1354750"/>
            <a:ext cx="3522300" cy="298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7" name="Google Shape;17;p3"/>
          <p:cNvSpPr txBox="1"/>
          <p:nvPr>
            <p:ph idx="1" type="subTitle"/>
          </p:nvPr>
        </p:nvSpPr>
        <p:spPr>
          <a:xfrm>
            <a:off x="6724950" y="3265700"/>
            <a:ext cx="1906200" cy="103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 + image">
  <p:cSld name="TITLE_1_2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218925" y="-9675"/>
            <a:ext cx="5276875" cy="5167075"/>
          </a:xfrm>
          <a:custGeom>
            <a:rect b="b" l="l" r="r" t="t"/>
            <a:pathLst>
              <a:path extrusionOk="0" h="206683" w="211075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20" name="Google Shape;20;p4"/>
          <p:cNvSpPr/>
          <p:nvPr/>
        </p:nvSpPr>
        <p:spPr>
          <a:xfrm>
            <a:off x="-9675" y="-9675"/>
            <a:ext cx="5276875" cy="5167075"/>
          </a:xfrm>
          <a:custGeom>
            <a:rect b="b" l="l" r="r" t="t"/>
            <a:pathLst>
              <a:path extrusionOk="0" h="206683" w="211075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838309" y="1807900"/>
            <a:ext cx="3148200" cy="48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838250" y="2419350"/>
            <a:ext cx="3148200" cy="22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600"/>
              </a:spcBef>
              <a:spcAft>
                <a:spcPts val="0"/>
              </a:spcAft>
              <a:buSzPts val="2000"/>
              <a:buChar char="▸"/>
              <a:defRPr/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/>
            </a:lvl2pPr>
            <a:lvl3pPr indent="-355600" lvl="2" marL="1371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/>
            </a:lvl3pPr>
            <a:lvl4pPr indent="-355600" lvl="3" marL="18288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ig image">
  <p:cSld name="TITLE_1_2_1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>
            <a:off x="209250" y="-9675"/>
            <a:ext cx="3076750" cy="5167075"/>
          </a:xfrm>
          <a:custGeom>
            <a:rect b="b" l="l" r="r" t="t"/>
            <a:pathLst>
              <a:path extrusionOk="0" h="206683" w="123070">
                <a:moveTo>
                  <a:pt x="0" y="0"/>
                </a:moveTo>
                <a:lnTo>
                  <a:pt x="0" y="206683"/>
                </a:lnTo>
                <a:lnTo>
                  <a:pt x="123070" y="206545"/>
                </a:lnTo>
                <a:lnTo>
                  <a:pt x="67807" y="30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26" name="Google Shape;26;p5"/>
          <p:cNvSpPr/>
          <p:nvPr/>
        </p:nvSpPr>
        <p:spPr>
          <a:xfrm>
            <a:off x="-19350" y="-9675"/>
            <a:ext cx="3076750" cy="5167075"/>
          </a:xfrm>
          <a:custGeom>
            <a:rect b="b" l="l" r="r" t="t"/>
            <a:pathLst>
              <a:path extrusionOk="0" h="206683" w="123070">
                <a:moveTo>
                  <a:pt x="0" y="0"/>
                </a:moveTo>
                <a:lnTo>
                  <a:pt x="0" y="206683"/>
                </a:lnTo>
                <a:lnTo>
                  <a:pt x="123070" y="206545"/>
                </a:lnTo>
                <a:lnTo>
                  <a:pt x="67807" y="30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609704" y="4116875"/>
            <a:ext cx="1609800" cy="48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/>
          <p:nvPr/>
        </p:nvSpPr>
        <p:spPr>
          <a:xfrm>
            <a:off x="228600" y="-10437"/>
            <a:ext cx="8229315" cy="5164387"/>
          </a:xfrm>
          <a:custGeom>
            <a:rect b="b" l="l" r="r" t="t"/>
            <a:pathLst>
              <a:path extrusionOk="0" h="206122" w="32845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31" name="Google Shape;31;p6"/>
          <p:cNvSpPr/>
          <p:nvPr/>
        </p:nvSpPr>
        <p:spPr>
          <a:xfrm>
            <a:off x="0" y="-10437"/>
            <a:ext cx="8229315" cy="5164387"/>
          </a:xfrm>
          <a:custGeom>
            <a:rect b="b" l="l" r="r" t="t"/>
            <a:pathLst>
              <a:path extrusionOk="0" h="206122" w="32845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32" name="Google Shape;32;p6"/>
          <p:cNvSpPr txBox="1"/>
          <p:nvPr/>
        </p:nvSpPr>
        <p:spPr>
          <a:xfrm>
            <a:off x="799645" y="697675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“</a:t>
            </a:r>
            <a:endParaRPr sz="12000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" name="Google Shape;33;p6"/>
          <p:cNvSpPr txBox="1"/>
          <p:nvPr>
            <p:ph idx="1" type="body"/>
          </p:nvPr>
        </p:nvSpPr>
        <p:spPr>
          <a:xfrm>
            <a:off x="838250" y="1657350"/>
            <a:ext cx="5324100" cy="22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600"/>
              </a:spcBef>
              <a:spcAft>
                <a:spcPts val="0"/>
              </a:spcAft>
              <a:buSzPts val="2400"/>
              <a:buFont typeface="Montserrat"/>
              <a:buChar char="▸"/>
              <a:defRPr sz="2400">
                <a:latin typeface="Montserrat"/>
                <a:ea typeface="Montserrat"/>
                <a:cs typeface="Montserrat"/>
                <a:sym typeface="Montserrat"/>
              </a:defRPr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Char char="▹"/>
              <a:defRPr sz="2400">
                <a:latin typeface="Montserrat"/>
                <a:ea typeface="Montserrat"/>
                <a:cs typeface="Montserrat"/>
                <a:sym typeface="Montserrat"/>
              </a:defRPr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Char char="▹"/>
              <a:defRPr sz="2400">
                <a:latin typeface="Montserrat"/>
                <a:ea typeface="Montserrat"/>
                <a:cs typeface="Montserrat"/>
                <a:sym typeface="Montserrat"/>
              </a:defRPr>
            </a:lvl3pPr>
            <a:lvl4pPr indent="-381000" lvl="3" marL="1828800" rtl="0"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Char char="●"/>
              <a:defRPr sz="2400">
                <a:latin typeface="Montserrat"/>
                <a:ea typeface="Montserrat"/>
                <a:cs typeface="Montserrat"/>
                <a:sym typeface="Montserrat"/>
              </a:defRPr>
            </a:lvl4pPr>
            <a:lvl5pPr indent="-381000" lvl="4" marL="2286000" rtl="0"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Char char="○"/>
              <a:defRPr sz="2400">
                <a:latin typeface="Montserrat"/>
                <a:ea typeface="Montserrat"/>
                <a:cs typeface="Montserrat"/>
                <a:sym typeface="Montserrat"/>
              </a:defRPr>
            </a:lvl5pPr>
            <a:lvl6pPr indent="-381000" lvl="5" marL="2743200" rtl="0"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Char char="■"/>
              <a:defRPr sz="2400">
                <a:latin typeface="Montserrat"/>
                <a:ea typeface="Montserrat"/>
                <a:cs typeface="Montserrat"/>
                <a:sym typeface="Montserrat"/>
              </a:defRPr>
            </a:lvl6pPr>
            <a:lvl7pPr indent="-381000" lvl="6" marL="3200400" rtl="0"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Char char="●"/>
              <a:defRPr sz="2400">
                <a:latin typeface="Montserrat"/>
                <a:ea typeface="Montserrat"/>
                <a:cs typeface="Montserrat"/>
                <a:sym typeface="Montserrat"/>
              </a:defRPr>
            </a:lvl7pPr>
            <a:lvl8pPr indent="-381000" lvl="7" marL="3657600" rtl="0"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Char char="○"/>
              <a:defRPr sz="2400">
                <a:latin typeface="Montserrat"/>
                <a:ea typeface="Montserrat"/>
                <a:cs typeface="Montserrat"/>
                <a:sym typeface="Montserrat"/>
              </a:defRPr>
            </a:lvl8pPr>
            <a:lvl9pPr indent="-381000" lvl="8" marL="4114800" rtl="0"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Char char="■"/>
              <a:defRPr sz="2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34" name="Google Shape;34;p6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" type="tx">
  <p:cSld name="TITLE_AND_BOD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"/>
          <p:cNvSpPr/>
          <p:nvPr/>
        </p:nvSpPr>
        <p:spPr>
          <a:xfrm>
            <a:off x="228600" y="-10437"/>
            <a:ext cx="8229315" cy="5164387"/>
          </a:xfrm>
          <a:custGeom>
            <a:rect b="b" l="l" r="r" t="t"/>
            <a:pathLst>
              <a:path extrusionOk="0" h="206122" w="32845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37" name="Google Shape;37;p7"/>
          <p:cNvSpPr/>
          <p:nvPr/>
        </p:nvSpPr>
        <p:spPr>
          <a:xfrm>
            <a:off x="0" y="-10437"/>
            <a:ext cx="8229315" cy="5164387"/>
          </a:xfrm>
          <a:custGeom>
            <a:rect b="b" l="l" r="r" t="t"/>
            <a:pathLst>
              <a:path extrusionOk="0" h="206122" w="32845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38" name="Google Shape;38;p7"/>
          <p:cNvSpPr txBox="1"/>
          <p:nvPr>
            <p:ph type="title"/>
          </p:nvPr>
        </p:nvSpPr>
        <p:spPr>
          <a:xfrm>
            <a:off x="838350" y="893500"/>
            <a:ext cx="5324100" cy="48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39" name="Google Shape;39;p7"/>
          <p:cNvSpPr txBox="1"/>
          <p:nvPr>
            <p:ph idx="1" type="body"/>
          </p:nvPr>
        </p:nvSpPr>
        <p:spPr>
          <a:xfrm>
            <a:off x="838250" y="1504950"/>
            <a:ext cx="5324100" cy="22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600"/>
              </a:spcBef>
              <a:spcAft>
                <a:spcPts val="0"/>
              </a:spcAft>
              <a:buSzPts val="2000"/>
              <a:buChar char="▸"/>
              <a:defRPr/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/>
            </a:lvl2pPr>
            <a:lvl3pPr indent="-355600" lvl="2" marL="1371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/>
            </a:lvl3pPr>
            <a:lvl4pPr indent="-355600" lvl="3" marL="18288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40" name="Google Shape;40;p7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" type="twoColTx">
  <p:cSld name="TITLE_AND_TWO_COLUMNS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/>
          <p:nvPr/>
        </p:nvSpPr>
        <p:spPr>
          <a:xfrm>
            <a:off x="228600" y="-10437"/>
            <a:ext cx="8229315" cy="5164387"/>
          </a:xfrm>
          <a:custGeom>
            <a:rect b="b" l="l" r="r" t="t"/>
            <a:pathLst>
              <a:path extrusionOk="0" h="206122" w="32845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43" name="Google Shape;43;p8"/>
          <p:cNvSpPr/>
          <p:nvPr/>
        </p:nvSpPr>
        <p:spPr>
          <a:xfrm>
            <a:off x="0" y="-10437"/>
            <a:ext cx="8229315" cy="5164387"/>
          </a:xfrm>
          <a:custGeom>
            <a:rect b="b" l="l" r="r" t="t"/>
            <a:pathLst>
              <a:path extrusionOk="0" h="206122" w="32845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44" name="Google Shape;44;p8"/>
          <p:cNvSpPr txBox="1"/>
          <p:nvPr>
            <p:ph type="title"/>
          </p:nvPr>
        </p:nvSpPr>
        <p:spPr>
          <a:xfrm>
            <a:off x="841000" y="969700"/>
            <a:ext cx="4801500" cy="40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45" name="Google Shape;45;p8"/>
          <p:cNvSpPr txBox="1"/>
          <p:nvPr>
            <p:ph idx="1" type="body"/>
          </p:nvPr>
        </p:nvSpPr>
        <p:spPr>
          <a:xfrm>
            <a:off x="841001" y="1578025"/>
            <a:ext cx="2671800" cy="243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600"/>
              </a:spcBef>
              <a:spcAft>
                <a:spcPts val="0"/>
              </a:spcAft>
              <a:buSzPts val="2000"/>
              <a:buChar char="▸"/>
              <a:defRPr/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/>
            </a:lvl2pPr>
            <a:lvl3pPr indent="-355600" lvl="2" marL="1371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/>
            </a:lvl3pPr>
            <a:lvl4pPr indent="-355600" lvl="3" marL="18288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46" name="Google Shape;46;p8"/>
          <p:cNvSpPr txBox="1"/>
          <p:nvPr>
            <p:ph idx="2" type="body"/>
          </p:nvPr>
        </p:nvSpPr>
        <p:spPr>
          <a:xfrm>
            <a:off x="3673842" y="1578025"/>
            <a:ext cx="2671800" cy="243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600"/>
              </a:spcBef>
              <a:spcAft>
                <a:spcPts val="0"/>
              </a:spcAft>
              <a:buSzPts val="2000"/>
              <a:buChar char="▸"/>
              <a:defRPr/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/>
            </a:lvl2pPr>
            <a:lvl3pPr indent="-355600" lvl="2" marL="1371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/>
            </a:lvl3pPr>
            <a:lvl4pPr indent="-355600" lvl="3" marL="18288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47" name="Google Shape;47;p8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">
  <p:cSld name="TITLE_AND_TWO_COLUMNS_1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>
            <a:off x="228600" y="-10437"/>
            <a:ext cx="8229315" cy="5164387"/>
          </a:xfrm>
          <a:custGeom>
            <a:rect b="b" l="l" r="r" t="t"/>
            <a:pathLst>
              <a:path extrusionOk="0" h="206122" w="32845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50" name="Google Shape;50;p9"/>
          <p:cNvSpPr/>
          <p:nvPr/>
        </p:nvSpPr>
        <p:spPr>
          <a:xfrm>
            <a:off x="0" y="-10437"/>
            <a:ext cx="8229315" cy="5164387"/>
          </a:xfrm>
          <a:custGeom>
            <a:rect b="b" l="l" r="r" t="t"/>
            <a:pathLst>
              <a:path extrusionOk="0" h="206122" w="32845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51" name="Google Shape;51;p9"/>
          <p:cNvSpPr txBox="1"/>
          <p:nvPr>
            <p:ph type="title"/>
          </p:nvPr>
        </p:nvSpPr>
        <p:spPr>
          <a:xfrm>
            <a:off x="841000" y="969700"/>
            <a:ext cx="4801500" cy="40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52" name="Google Shape;52;p9"/>
          <p:cNvSpPr txBox="1"/>
          <p:nvPr>
            <p:ph idx="1" type="body"/>
          </p:nvPr>
        </p:nvSpPr>
        <p:spPr>
          <a:xfrm>
            <a:off x="841000" y="1600975"/>
            <a:ext cx="2094900" cy="24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▸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▹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▹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53" name="Google Shape;53;p9"/>
          <p:cNvSpPr txBox="1"/>
          <p:nvPr>
            <p:ph idx="2" type="body"/>
          </p:nvPr>
        </p:nvSpPr>
        <p:spPr>
          <a:xfrm>
            <a:off x="3043281" y="1600975"/>
            <a:ext cx="2094900" cy="24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▸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▹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▹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54" name="Google Shape;54;p9"/>
          <p:cNvSpPr txBox="1"/>
          <p:nvPr>
            <p:ph idx="3" type="body"/>
          </p:nvPr>
        </p:nvSpPr>
        <p:spPr>
          <a:xfrm>
            <a:off x="5245562" y="1600975"/>
            <a:ext cx="2094900" cy="24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▸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▹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▹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55" name="Google Shape;55;p9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0"/>
          <p:cNvSpPr/>
          <p:nvPr/>
        </p:nvSpPr>
        <p:spPr>
          <a:xfrm>
            <a:off x="228600" y="-10437"/>
            <a:ext cx="8229315" cy="5164387"/>
          </a:xfrm>
          <a:custGeom>
            <a:rect b="b" l="l" r="r" t="t"/>
            <a:pathLst>
              <a:path extrusionOk="0" h="206122" w="32845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58" name="Google Shape;58;p10"/>
          <p:cNvSpPr/>
          <p:nvPr/>
        </p:nvSpPr>
        <p:spPr>
          <a:xfrm>
            <a:off x="0" y="-10437"/>
            <a:ext cx="8229315" cy="5164387"/>
          </a:xfrm>
          <a:custGeom>
            <a:rect b="b" l="l" r="r" t="t"/>
            <a:pathLst>
              <a:path extrusionOk="0" h="206122" w="32845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59" name="Google Shape;59;p10"/>
          <p:cNvSpPr txBox="1"/>
          <p:nvPr>
            <p:ph type="title"/>
          </p:nvPr>
        </p:nvSpPr>
        <p:spPr>
          <a:xfrm>
            <a:off x="841000" y="969700"/>
            <a:ext cx="4801500" cy="40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60" name="Google Shape;60;p10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accen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741100"/>
            <a:ext cx="5185200" cy="47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b="1" sz="2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b="1" sz="2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b="1" sz="2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b="1" sz="2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b="1" sz="2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b="1" sz="2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b="1" sz="2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b="1" sz="2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b="1" sz="2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352550"/>
            <a:ext cx="5185200" cy="22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Karla"/>
              <a:buChar char="▸"/>
              <a:defRPr sz="20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Karla"/>
              <a:buChar char="▹"/>
              <a:defRPr sz="20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2pPr>
            <a:lvl3pPr indent="-3556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Karla"/>
              <a:buChar char="▹"/>
              <a:defRPr sz="20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3pPr>
            <a:lvl4pPr indent="-3556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Karla"/>
              <a:buChar char="●"/>
              <a:defRPr sz="20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4pPr>
            <a:lvl5pPr indent="-3556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Karla"/>
              <a:buChar char="○"/>
              <a:defRPr sz="20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5pPr>
            <a:lvl6pPr indent="-3556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Karla"/>
              <a:buChar char="■"/>
              <a:defRPr sz="20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6pPr>
            <a:lvl7pPr indent="-3556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Karla"/>
              <a:buChar char="●"/>
              <a:defRPr sz="20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7pPr>
            <a:lvl8pPr indent="-3556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Karla"/>
              <a:buChar char="○"/>
              <a:defRPr sz="20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8pPr>
            <a:lvl9pPr indent="-3556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Karla"/>
              <a:buChar char="■"/>
              <a:defRPr sz="20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buNone/>
              <a:defRPr b="1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r">
              <a:buNone/>
              <a:defRPr b="1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r">
              <a:buNone/>
              <a:defRPr b="1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r">
              <a:buNone/>
              <a:defRPr b="1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r">
              <a:buNone/>
              <a:defRPr b="1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r">
              <a:buNone/>
              <a:defRPr b="1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r">
              <a:buNone/>
              <a:defRPr b="1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r">
              <a:buNone/>
              <a:defRPr b="1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r">
              <a:buNone/>
              <a:defRPr b="1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2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png"/><Relationship Id="rId4" Type="http://schemas.openxmlformats.org/officeDocument/2006/relationships/image" Target="../media/image1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hyperlink" Target="mailto:cindy_yang_nz@yahoo.com" TargetMode="External"/><Relationship Id="rId4" Type="http://schemas.openxmlformats.org/officeDocument/2006/relationships/image" Target="../media/image2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8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www.kaggle.com/datasets/tejashvi14/travel-insurance-prediction-data?datasetId=1457162&amp;sortBy=voteCount" TargetMode="External"/><Relationship Id="rId4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Relationship Id="rId4" Type="http://schemas.openxmlformats.org/officeDocument/2006/relationships/image" Target="../media/image13.png"/><Relationship Id="rId5" Type="http://schemas.openxmlformats.org/officeDocument/2006/relationships/image" Target="../media/image10.png"/><Relationship Id="rId6" Type="http://schemas.openxmlformats.org/officeDocument/2006/relationships/image" Target="../media/image1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BCD4"/>
        </a:solid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4"/>
          <p:cNvSpPr txBox="1"/>
          <p:nvPr>
            <p:ph type="ctrTitle"/>
          </p:nvPr>
        </p:nvSpPr>
        <p:spPr>
          <a:xfrm>
            <a:off x="85775" y="1399100"/>
            <a:ext cx="5077200" cy="118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TRAVEL INSURANCE PREDICTION</a:t>
            </a:r>
            <a:endParaRPr sz="3000"/>
          </a:p>
        </p:txBody>
      </p:sp>
      <p:sp>
        <p:nvSpPr>
          <p:cNvPr id="77" name="Google Shape;77;p14"/>
          <p:cNvSpPr txBox="1"/>
          <p:nvPr/>
        </p:nvSpPr>
        <p:spPr>
          <a:xfrm>
            <a:off x="161250" y="3272100"/>
            <a:ext cx="46050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Karla"/>
                <a:ea typeface="Karla"/>
                <a:cs typeface="Karla"/>
                <a:sym typeface="Karla"/>
              </a:rPr>
              <a:t>Cindy Yang</a:t>
            </a:r>
            <a:endParaRPr sz="1500">
              <a:latin typeface="Karla"/>
              <a:ea typeface="Karla"/>
              <a:cs typeface="Karla"/>
              <a:sym typeface="Karla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Karla"/>
                <a:ea typeface="Karla"/>
                <a:cs typeface="Karla"/>
                <a:sym typeface="Karla"/>
              </a:rPr>
              <a:t>Institute of Data</a:t>
            </a:r>
            <a:endParaRPr sz="1500">
              <a:latin typeface="Karla"/>
              <a:ea typeface="Karla"/>
              <a:cs typeface="Karla"/>
              <a:sym typeface="Karla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Karla"/>
                <a:ea typeface="Karla"/>
                <a:cs typeface="Karla"/>
                <a:sym typeface="Karla"/>
              </a:rPr>
              <a:t>Data Science and AI Cohort</a:t>
            </a:r>
            <a:endParaRPr sz="1500">
              <a:latin typeface="Karla"/>
              <a:ea typeface="Karla"/>
              <a:cs typeface="Karla"/>
              <a:sym typeface="Karla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Karla"/>
                <a:ea typeface="Karla"/>
                <a:cs typeface="Karla"/>
                <a:sym typeface="Karla"/>
              </a:rPr>
              <a:t>Capstone Project</a:t>
            </a:r>
            <a:endParaRPr sz="1500">
              <a:latin typeface="Karla"/>
              <a:ea typeface="Karla"/>
              <a:cs typeface="Karla"/>
              <a:sym typeface="Karla"/>
            </a:endParaRPr>
          </a:p>
        </p:txBody>
      </p:sp>
      <p:pic>
        <p:nvPicPr>
          <p:cNvPr id="78" name="Google Shape;78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99550" y="658650"/>
            <a:ext cx="3377100" cy="337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1250" y="224025"/>
            <a:ext cx="591425" cy="6481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D966"/>
        </a:solidFill>
      </p:bgPr>
    </p:bg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3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71" name="Google Shape;17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1975" y="1014300"/>
            <a:ext cx="8517175" cy="31149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3"/>
          <p:cNvSpPr txBox="1"/>
          <p:nvPr/>
        </p:nvSpPr>
        <p:spPr>
          <a:xfrm>
            <a:off x="321975" y="4129200"/>
            <a:ext cx="2657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Karla"/>
              <a:buChar char="●"/>
            </a:pPr>
            <a:r>
              <a:rPr lang="en" sz="1000">
                <a:highlight>
                  <a:schemeClr val="lt1"/>
                </a:highlight>
                <a:latin typeface="Karla"/>
                <a:ea typeface="Karla"/>
                <a:cs typeface="Karla"/>
                <a:sym typeface="Karla"/>
              </a:rPr>
              <a:t>34 years old highest purchase</a:t>
            </a:r>
            <a:endParaRPr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73" name="Google Shape;173;p23"/>
          <p:cNvSpPr txBox="1"/>
          <p:nvPr/>
        </p:nvSpPr>
        <p:spPr>
          <a:xfrm>
            <a:off x="2979450" y="4129200"/>
            <a:ext cx="3060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Karla"/>
              <a:buChar char="●"/>
            </a:pPr>
            <a:r>
              <a:rPr lang="en" sz="1000">
                <a:highlight>
                  <a:schemeClr val="lt1"/>
                </a:highlight>
                <a:latin typeface="Karla"/>
                <a:ea typeface="Karla"/>
                <a:cs typeface="Karla"/>
                <a:sym typeface="Karla"/>
              </a:rPr>
              <a:t>family with 4 members highest purchase</a:t>
            </a:r>
            <a:endParaRPr sz="1000"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74" name="Google Shape;174;p23"/>
          <p:cNvSpPr txBox="1"/>
          <p:nvPr/>
        </p:nvSpPr>
        <p:spPr>
          <a:xfrm>
            <a:off x="6039450" y="4129200"/>
            <a:ext cx="3010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Karla"/>
              <a:buChar char="●"/>
            </a:pPr>
            <a:r>
              <a:rPr lang="en" sz="1000">
                <a:highlight>
                  <a:schemeClr val="lt1"/>
                </a:highlight>
                <a:latin typeface="Karla"/>
                <a:ea typeface="Karla"/>
                <a:cs typeface="Karla"/>
                <a:sym typeface="Karla"/>
              </a:rPr>
              <a:t>1400K Rupees Income highest purchase</a:t>
            </a:r>
            <a:endParaRPr>
              <a:latin typeface="Karla"/>
              <a:ea typeface="Karla"/>
              <a:cs typeface="Karla"/>
              <a:sym typeface="Karl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C107"/>
        </a:solidFill>
      </p:bgPr>
    </p:bg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4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80" name="Google Shape;18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975" y="1168625"/>
            <a:ext cx="6911613" cy="3438825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4"/>
          <p:cNvSpPr txBox="1"/>
          <p:nvPr/>
        </p:nvSpPr>
        <p:spPr>
          <a:xfrm>
            <a:off x="232975" y="249225"/>
            <a:ext cx="4969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Graph Plot</a:t>
            </a:r>
            <a:endParaRPr/>
          </a:p>
        </p:txBody>
      </p:sp>
      <p:sp>
        <p:nvSpPr>
          <p:cNvPr id="182" name="Google Shape;182;p24"/>
          <p:cNvSpPr txBox="1"/>
          <p:nvPr/>
        </p:nvSpPr>
        <p:spPr>
          <a:xfrm>
            <a:off x="4835150" y="3145250"/>
            <a:ext cx="3014400" cy="14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lang="en" sz="800">
                <a:latin typeface="Karla"/>
                <a:ea typeface="Karla"/>
                <a:cs typeface="Karla"/>
                <a:sym typeface="Karla"/>
              </a:rPr>
              <a:t> </a:t>
            </a:r>
            <a:r>
              <a:rPr lang="en" sz="1000">
                <a:latin typeface="Karla"/>
                <a:ea typeface="Karla"/>
                <a:cs typeface="Karla"/>
                <a:sym typeface="Karla"/>
              </a:rPr>
              <a:t>     </a:t>
            </a:r>
            <a:r>
              <a:rPr lang="en" sz="1500">
                <a:latin typeface="Karla"/>
                <a:ea typeface="Karla"/>
                <a:cs typeface="Karla"/>
                <a:sym typeface="Karla"/>
              </a:rPr>
              <a:t>Observations: </a:t>
            </a:r>
            <a:endParaRPr sz="1500">
              <a:latin typeface="Karla"/>
              <a:ea typeface="Karla"/>
              <a:cs typeface="Karla"/>
              <a:sym typeface="Karl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Karla"/>
              <a:ea typeface="Karla"/>
              <a:cs typeface="Karla"/>
              <a:sym typeface="Karla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Karla"/>
              <a:buChar char="➢"/>
            </a:pPr>
            <a:r>
              <a:rPr lang="en" sz="1000">
                <a:latin typeface="Karla"/>
                <a:ea typeface="Karla"/>
                <a:cs typeface="Karla"/>
                <a:sym typeface="Karla"/>
              </a:rPr>
              <a:t>62.1% purchase - Private/Self-Employed</a:t>
            </a:r>
            <a:endParaRPr sz="1000">
              <a:latin typeface="Karla"/>
              <a:ea typeface="Karla"/>
              <a:cs typeface="Karla"/>
              <a:sym typeface="Karla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Karla"/>
              <a:buChar char="➢"/>
            </a:pPr>
            <a:r>
              <a:rPr lang="en" sz="1000">
                <a:latin typeface="Karla"/>
                <a:ea typeface="Karla"/>
                <a:cs typeface="Karla"/>
                <a:sym typeface="Karla"/>
              </a:rPr>
              <a:t>51.8% purchase - Graduate</a:t>
            </a:r>
            <a:endParaRPr sz="1000">
              <a:latin typeface="Karla"/>
              <a:ea typeface="Karla"/>
              <a:cs typeface="Karla"/>
              <a:sym typeface="Karla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Karla"/>
              <a:buChar char="➢"/>
            </a:pPr>
            <a:r>
              <a:rPr lang="en" sz="1000">
                <a:latin typeface="Karla"/>
                <a:ea typeface="Karla"/>
                <a:cs typeface="Karla"/>
                <a:sym typeface="Karla"/>
              </a:rPr>
              <a:t>51.3% purchase - Chronic Diseases</a:t>
            </a:r>
            <a:endParaRPr sz="1000">
              <a:latin typeface="Karla"/>
              <a:ea typeface="Karla"/>
              <a:cs typeface="Karla"/>
              <a:sym typeface="Karla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Karla"/>
              <a:buChar char="➢"/>
            </a:pPr>
            <a:r>
              <a:rPr lang="en" sz="1000">
                <a:latin typeface="Karla"/>
                <a:ea typeface="Karla"/>
                <a:cs typeface="Karla"/>
                <a:sym typeface="Karla"/>
              </a:rPr>
              <a:t>65.6% purchase - Frequent Flyer</a:t>
            </a:r>
            <a:endParaRPr sz="1000">
              <a:latin typeface="Karla"/>
              <a:ea typeface="Karla"/>
              <a:cs typeface="Karla"/>
              <a:sym typeface="Karla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Karla"/>
              <a:buChar char="➢"/>
            </a:pPr>
            <a:r>
              <a:rPr lang="en" sz="1000">
                <a:latin typeface="Karla"/>
                <a:ea typeface="Karla"/>
                <a:cs typeface="Karla"/>
                <a:sym typeface="Karla"/>
              </a:rPr>
              <a:t>75.4% purchase - Ever Travelled Abroad</a:t>
            </a:r>
            <a:endParaRPr sz="1000">
              <a:latin typeface="Karla"/>
              <a:ea typeface="Karla"/>
              <a:cs typeface="Karla"/>
              <a:sym typeface="Karl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9900"/>
        </a:solidFill>
      </p:bgPr>
    </p:bg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5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8" name="Google Shape;188;p25"/>
          <p:cNvSpPr txBox="1"/>
          <p:nvPr/>
        </p:nvSpPr>
        <p:spPr>
          <a:xfrm>
            <a:off x="396075" y="270600"/>
            <a:ext cx="5011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rPr b="1" lang="en" sz="3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Correlation Heatmap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89" name="Google Shape;18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75" y="917100"/>
            <a:ext cx="4379026" cy="4226405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5"/>
          <p:cNvSpPr txBox="1"/>
          <p:nvPr/>
        </p:nvSpPr>
        <p:spPr>
          <a:xfrm>
            <a:off x="4975625" y="2811600"/>
            <a:ext cx="3000300" cy="12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Karla"/>
                <a:ea typeface="Karla"/>
                <a:cs typeface="Karla"/>
                <a:sym typeface="Karla"/>
              </a:rPr>
              <a:t>Observations:</a:t>
            </a:r>
            <a:endParaRPr sz="1500">
              <a:latin typeface="Karla"/>
              <a:ea typeface="Karla"/>
              <a:cs typeface="Karla"/>
              <a:sym typeface="Karl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>
                <a:highlight>
                  <a:schemeClr val="lt1"/>
                </a:highlight>
                <a:latin typeface="Karla"/>
                <a:ea typeface="Karla"/>
                <a:cs typeface="Karla"/>
                <a:sym typeface="Karla"/>
              </a:rPr>
              <a:t>Travel Insurance has strong positive relationship:</a:t>
            </a:r>
            <a:endParaRPr sz="1000">
              <a:highlight>
                <a:schemeClr val="lt1"/>
              </a:highlight>
              <a:latin typeface="Karla"/>
              <a:ea typeface="Karla"/>
              <a:cs typeface="Karla"/>
              <a:sym typeface="Karla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Karla"/>
              <a:buChar char="➢"/>
            </a:pPr>
            <a:r>
              <a:rPr lang="en" sz="1000">
                <a:highlight>
                  <a:schemeClr val="lt1"/>
                </a:highlight>
                <a:latin typeface="Karla"/>
                <a:ea typeface="Karla"/>
                <a:cs typeface="Karla"/>
                <a:sym typeface="Karla"/>
              </a:rPr>
              <a:t>Ever Travelled Abroad</a:t>
            </a:r>
            <a:endParaRPr sz="1000">
              <a:highlight>
                <a:schemeClr val="lt1"/>
              </a:highlight>
              <a:latin typeface="Karla"/>
              <a:ea typeface="Karla"/>
              <a:cs typeface="Karla"/>
              <a:sym typeface="Karla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Karla"/>
              <a:buChar char="➢"/>
            </a:pPr>
            <a:r>
              <a:rPr lang="en" sz="1000">
                <a:highlight>
                  <a:schemeClr val="lt1"/>
                </a:highlight>
                <a:latin typeface="Karla"/>
                <a:ea typeface="Karla"/>
                <a:cs typeface="Karla"/>
                <a:sym typeface="Karla"/>
              </a:rPr>
              <a:t>Annual Income</a:t>
            </a:r>
            <a:endParaRPr sz="1000">
              <a:highlight>
                <a:schemeClr val="lt1"/>
              </a:highlight>
              <a:latin typeface="Karla"/>
              <a:ea typeface="Karla"/>
              <a:cs typeface="Karla"/>
              <a:sym typeface="Karla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Karla"/>
              <a:buChar char="➢"/>
            </a:pPr>
            <a:r>
              <a:rPr lang="en" sz="1000">
                <a:highlight>
                  <a:schemeClr val="lt1"/>
                </a:highlight>
                <a:latin typeface="Karla"/>
                <a:ea typeface="Karla"/>
                <a:cs typeface="Karla"/>
                <a:sym typeface="Karla"/>
              </a:rPr>
              <a:t>Frequent Flyer </a:t>
            </a:r>
            <a:endParaRPr sz="1000">
              <a:latin typeface="Karla"/>
              <a:ea typeface="Karla"/>
              <a:cs typeface="Karla"/>
              <a:sym typeface="Karl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D2E9"/>
        </a:solidFill>
      </p:bgPr>
    </p:bg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6"/>
          <p:cNvSpPr txBox="1"/>
          <p:nvPr>
            <p:ph idx="4294967295" type="title"/>
          </p:nvPr>
        </p:nvSpPr>
        <p:spPr>
          <a:xfrm>
            <a:off x="268825" y="259850"/>
            <a:ext cx="7822800" cy="59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000"/>
              <a:t>Preprocessing &amp; Feature Engineering</a:t>
            </a:r>
            <a:endParaRPr sz="3400"/>
          </a:p>
        </p:txBody>
      </p:sp>
      <p:sp>
        <p:nvSpPr>
          <p:cNvPr id="196" name="Google Shape;196;p26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7" name="Google Shape;197;p26"/>
          <p:cNvSpPr txBox="1"/>
          <p:nvPr/>
        </p:nvSpPr>
        <p:spPr>
          <a:xfrm>
            <a:off x="268825" y="2914650"/>
            <a:ext cx="79572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Karla"/>
              <a:buChar char="➢"/>
            </a:pPr>
            <a:r>
              <a:rPr lang="en" sz="2000">
                <a:latin typeface="Karla"/>
                <a:ea typeface="Karla"/>
                <a:cs typeface="Karla"/>
                <a:sym typeface="Karla"/>
              </a:rPr>
              <a:t>Convert categorical variables into numerical variables</a:t>
            </a:r>
            <a:endParaRPr sz="2000">
              <a:latin typeface="Karla"/>
              <a:ea typeface="Karla"/>
              <a:cs typeface="Karla"/>
              <a:sym typeface="Karla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Karla"/>
              <a:buChar char="➢"/>
            </a:pPr>
            <a:r>
              <a:rPr lang="en" sz="2000">
                <a:latin typeface="Karla"/>
                <a:ea typeface="Karla"/>
                <a:cs typeface="Karla"/>
                <a:sym typeface="Karla"/>
              </a:rPr>
              <a:t>Define the target variable  as ‘Travel Insurance’</a:t>
            </a:r>
            <a:endParaRPr sz="2000">
              <a:latin typeface="Karla"/>
              <a:ea typeface="Karla"/>
              <a:cs typeface="Karla"/>
              <a:sym typeface="Karla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Karla"/>
              <a:buChar char="➢"/>
            </a:pPr>
            <a:r>
              <a:rPr lang="en" sz="2000">
                <a:latin typeface="Karla"/>
                <a:ea typeface="Karla"/>
                <a:cs typeface="Karla"/>
                <a:sym typeface="Karla"/>
              </a:rPr>
              <a:t>Split the data (test_size=0.2, random_state=42)</a:t>
            </a:r>
            <a:endParaRPr sz="2000">
              <a:latin typeface="Karla"/>
              <a:ea typeface="Karla"/>
              <a:cs typeface="Karla"/>
              <a:sym typeface="Karla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Karla"/>
              <a:buChar char="➢"/>
            </a:pPr>
            <a:r>
              <a:rPr lang="en" sz="2000">
                <a:latin typeface="Karla"/>
                <a:ea typeface="Karla"/>
                <a:cs typeface="Karla"/>
                <a:sym typeface="Karla"/>
              </a:rPr>
              <a:t>Set a seed = 100 for reproducibility</a:t>
            </a:r>
            <a:endParaRPr sz="2000">
              <a:latin typeface="Karla"/>
              <a:ea typeface="Karla"/>
              <a:cs typeface="Karla"/>
              <a:sym typeface="Karla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Karla"/>
              <a:buChar char="➢"/>
            </a:pPr>
            <a:r>
              <a:rPr lang="en" sz="2000">
                <a:latin typeface="Karla"/>
                <a:ea typeface="Karla"/>
                <a:cs typeface="Karla"/>
                <a:sym typeface="Karla"/>
              </a:rPr>
              <a:t>Feature Scaling -  using Standard Scalar  &amp; MinMax Scalar</a:t>
            </a:r>
            <a:endParaRPr sz="2000">
              <a:latin typeface="Karla"/>
              <a:ea typeface="Karla"/>
              <a:cs typeface="Karla"/>
              <a:sym typeface="Karl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Karla"/>
              <a:ea typeface="Karla"/>
              <a:cs typeface="Karla"/>
              <a:sym typeface="Karla"/>
            </a:endParaRPr>
          </a:p>
        </p:txBody>
      </p:sp>
      <p:pic>
        <p:nvPicPr>
          <p:cNvPr id="198" name="Google Shape;19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8875" y="1188858"/>
            <a:ext cx="3116901" cy="14956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4A7D6"/>
        </a:solidFill>
      </p:bgPr>
    </p:bg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7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4" name="Google Shape;204;p27"/>
          <p:cNvSpPr txBox="1"/>
          <p:nvPr/>
        </p:nvSpPr>
        <p:spPr>
          <a:xfrm>
            <a:off x="436725" y="243050"/>
            <a:ext cx="5158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Model Selection</a:t>
            </a:r>
            <a:endParaRPr sz="3000"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05" name="Google Shape;205;p27"/>
          <p:cNvSpPr txBox="1"/>
          <p:nvPr/>
        </p:nvSpPr>
        <p:spPr>
          <a:xfrm>
            <a:off x="1767575" y="1397850"/>
            <a:ext cx="54012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Karla"/>
              <a:buChar char="●"/>
            </a:pPr>
            <a:r>
              <a:rPr lang="en" sz="2000">
                <a:latin typeface="Karla"/>
                <a:ea typeface="Karla"/>
                <a:cs typeface="Karla"/>
                <a:sym typeface="Karla"/>
              </a:rPr>
              <a:t>Logistic Regression (LR)</a:t>
            </a:r>
            <a:endParaRPr sz="2000">
              <a:latin typeface="Karla"/>
              <a:ea typeface="Karla"/>
              <a:cs typeface="Karla"/>
              <a:sym typeface="Karla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Karla"/>
              <a:buChar char="●"/>
            </a:pPr>
            <a:r>
              <a:rPr lang="en" sz="2000">
                <a:latin typeface="Karla"/>
                <a:ea typeface="Karla"/>
                <a:cs typeface="Karla"/>
                <a:sym typeface="Karla"/>
              </a:rPr>
              <a:t>Decision Tree (DT)</a:t>
            </a:r>
            <a:endParaRPr sz="2000">
              <a:latin typeface="Karla"/>
              <a:ea typeface="Karla"/>
              <a:cs typeface="Karla"/>
              <a:sym typeface="Karla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Karla"/>
              <a:buChar char="●"/>
            </a:pPr>
            <a:r>
              <a:rPr lang="en" sz="2000">
                <a:latin typeface="Karla"/>
                <a:ea typeface="Karla"/>
                <a:cs typeface="Karla"/>
                <a:sym typeface="Karla"/>
              </a:rPr>
              <a:t>Random Forest (RF)</a:t>
            </a:r>
            <a:endParaRPr sz="2000">
              <a:latin typeface="Karla"/>
              <a:ea typeface="Karla"/>
              <a:cs typeface="Karla"/>
              <a:sym typeface="Karla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Karla"/>
              <a:buChar char="●"/>
            </a:pPr>
            <a:r>
              <a:rPr lang="en" sz="2000">
                <a:latin typeface="Karla"/>
                <a:ea typeface="Karla"/>
                <a:cs typeface="Karla"/>
                <a:sym typeface="Karla"/>
              </a:rPr>
              <a:t>k-Nearest Neighbours(KNN)</a:t>
            </a:r>
            <a:endParaRPr sz="2000">
              <a:latin typeface="Karla"/>
              <a:ea typeface="Karla"/>
              <a:cs typeface="Karla"/>
              <a:sym typeface="Karla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Karla"/>
              <a:buChar char="●"/>
            </a:pPr>
            <a:r>
              <a:rPr lang="en" sz="2000">
                <a:latin typeface="Karla"/>
                <a:ea typeface="Karla"/>
                <a:cs typeface="Karla"/>
                <a:sym typeface="Karla"/>
              </a:rPr>
              <a:t>Naive Bayes (NB)</a:t>
            </a:r>
            <a:endParaRPr sz="2000">
              <a:latin typeface="Karla"/>
              <a:ea typeface="Karla"/>
              <a:cs typeface="Karla"/>
              <a:sym typeface="Karla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Karla"/>
              <a:buChar char="●"/>
            </a:pPr>
            <a:r>
              <a:rPr lang="en" sz="2000">
                <a:latin typeface="Karla"/>
                <a:ea typeface="Karla"/>
                <a:cs typeface="Karla"/>
                <a:sym typeface="Karla"/>
              </a:rPr>
              <a:t>Support Vector Machines (SVC)</a:t>
            </a:r>
            <a:endParaRPr sz="2000">
              <a:latin typeface="Karla"/>
              <a:ea typeface="Karla"/>
              <a:cs typeface="Karla"/>
              <a:sym typeface="Karla"/>
            </a:endParaRPr>
          </a:p>
        </p:txBody>
      </p:sp>
      <p:pic>
        <p:nvPicPr>
          <p:cNvPr id="206" name="Google Shape;20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725" y="1628400"/>
            <a:ext cx="1248800" cy="108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8E7CC3"/>
        </a:solidFill>
      </p:bgPr>
    </p:bg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8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2" name="Google Shape;212;p28"/>
          <p:cNvSpPr txBox="1"/>
          <p:nvPr/>
        </p:nvSpPr>
        <p:spPr>
          <a:xfrm>
            <a:off x="370350" y="253500"/>
            <a:ext cx="6191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Model Comparison</a:t>
            </a:r>
            <a:endParaRPr sz="3000"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213" name="Google Shape;21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22650" y="1116100"/>
            <a:ext cx="2078900" cy="2025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09075" y="1064575"/>
            <a:ext cx="2007224" cy="2064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4500" y="1116100"/>
            <a:ext cx="2380626" cy="202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0350" y="3294125"/>
            <a:ext cx="6645951" cy="160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74EA7"/>
        </a:solidFill>
      </p:bgPr>
    </p:bg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9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2" name="Google Shape;222;p29"/>
          <p:cNvSpPr txBox="1"/>
          <p:nvPr/>
        </p:nvSpPr>
        <p:spPr>
          <a:xfrm>
            <a:off x="331000" y="238700"/>
            <a:ext cx="5934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Model Evaluation</a:t>
            </a:r>
            <a:endParaRPr>
              <a:latin typeface="Karla"/>
              <a:ea typeface="Karla"/>
              <a:cs typeface="Karla"/>
              <a:sym typeface="Karla"/>
            </a:endParaRPr>
          </a:p>
        </p:txBody>
      </p:sp>
      <p:pic>
        <p:nvPicPr>
          <p:cNvPr id="223" name="Google Shape;22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1000" y="1224500"/>
            <a:ext cx="3955251" cy="356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86250" y="1268025"/>
            <a:ext cx="4435575" cy="3481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06666"/>
        </a:solidFill>
      </p:bgPr>
    </p:bg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0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0" name="Google Shape;230;p30"/>
          <p:cNvSpPr txBox="1"/>
          <p:nvPr/>
        </p:nvSpPr>
        <p:spPr>
          <a:xfrm>
            <a:off x="196350" y="241100"/>
            <a:ext cx="7090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en" sz="3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Plot the ROC curve for all models</a:t>
            </a:r>
            <a:endParaRPr>
              <a:latin typeface="Karla"/>
              <a:ea typeface="Karla"/>
              <a:cs typeface="Karla"/>
              <a:sym typeface="Karla"/>
            </a:endParaRPr>
          </a:p>
        </p:txBody>
      </p:sp>
      <p:pic>
        <p:nvPicPr>
          <p:cNvPr id="231" name="Google Shape;23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350" y="1227575"/>
            <a:ext cx="3922615" cy="3745701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30"/>
          <p:cNvSpPr txBox="1"/>
          <p:nvPr/>
        </p:nvSpPr>
        <p:spPr>
          <a:xfrm>
            <a:off x="4321025" y="1848425"/>
            <a:ext cx="2696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Karla"/>
              <a:buChar char="●"/>
            </a:pPr>
            <a:r>
              <a:rPr b="1" lang="en" sz="1000">
                <a:highlight>
                  <a:schemeClr val="lt1"/>
                </a:highlight>
                <a:latin typeface="Karla"/>
                <a:ea typeface="Karla"/>
                <a:cs typeface="Karla"/>
                <a:sym typeface="Karla"/>
              </a:rPr>
              <a:t>Random Forest model provided the best AUC value of 0.80.</a:t>
            </a:r>
            <a:endParaRPr>
              <a:latin typeface="Karla"/>
              <a:ea typeface="Karla"/>
              <a:cs typeface="Karla"/>
              <a:sym typeface="Karl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C0000"/>
        </a:solidFill>
      </p:bgPr>
    </p:bg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1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8" name="Google Shape;238;p31"/>
          <p:cNvSpPr txBox="1"/>
          <p:nvPr/>
        </p:nvSpPr>
        <p:spPr>
          <a:xfrm>
            <a:off x="397500" y="235400"/>
            <a:ext cx="3102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Summary</a:t>
            </a:r>
            <a:endParaRPr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39" name="Google Shape;239;p31"/>
          <p:cNvSpPr txBox="1"/>
          <p:nvPr/>
        </p:nvSpPr>
        <p:spPr>
          <a:xfrm>
            <a:off x="2388225" y="1382025"/>
            <a:ext cx="4739700" cy="20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374151"/>
              </a:buClr>
              <a:buSzPts val="1500"/>
              <a:buFont typeface="Karla"/>
              <a:buChar char="➢"/>
            </a:pPr>
            <a:r>
              <a:rPr b="1" lang="en" sz="1500">
                <a:solidFill>
                  <a:srgbClr val="374151"/>
                </a:solidFill>
                <a:highlight>
                  <a:schemeClr val="lt1"/>
                </a:highlight>
                <a:latin typeface="Karla"/>
                <a:ea typeface="Karla"/>
                <a:cs typeface="Karla"/>
                <a:sym typeface="Karla"/>
              </a:rPr>
              <a:t>Random Forest algorithm achieved highest accuracy and AUC after GridSearch optimization</a:t>
            </a:r>
            <a:endParaRPr b="1" sz="1500">
              <a:solidFill>
                <a:srgbClr val="374151"/>
              </a:solidFill>
              <a:highlight>
                <a:schemeClr val="lt1"/>
              </a:highlight>
              <a:latin typeface="Karla"/>
              <a:ea typeface="Karla"/>
              <a:cs typeface="Karla"/>
              <a:sym typeface="Karla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500"/>
              <a:buFont typeface="Karla"/>
              <a:buChar char="➢"/>
            </a:pPr>
            <a:r>
              <a:rPr b="1" lang="en" sz="1500">
                <a:solidFill>
                  <a:srgbClr val="374151"/>
                </a:solidFill>
                <a:highlight>
                  <a:schemeClr val="lt1"/>
                </a:highlight>
                <a:latin typeface="Karla"/>
                <a:ea typeface="Karla"/>
                <a:cs typeface="Karla"/>
                <a:sym typeface="Karla"/>
              </a:rPr>
              <a:t>Feature engineering and additional data can enhance model performance</a:t>
            </a:r>
            <a:endParaRPr b="1" sz="1500">
              <a:solidFill>
                <a:srgbClr val="374151"/>
              </a:solidFill>
              <a:highlight>
                <a:schemeClr val="lt1"/>
              </a:highlight>
              <a:latin typeface="Karla"/>
              <a:ea typeface="Karla"/>
              <a:cs typeface="Karla"/>
              <a:sym typeface="Karla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500"/>
              <a:buFont typeface="Karla"/>
              <a:buChar char="➢"/>
            </a:pPr>
            <a:r>
              <a:rPr b="1" lang="en" sz="1500">
                <a:solidFill>
                  <a:srgbClr val="374151"/>
                </a:solidFill>
                <a:highlight>
                  <a:schemeClr val="lt1"/>
                </a:highlight>
                <a:latin typeface="Karla"/>
                <a:ea typeface="Karla"/>
                <a:cs typeface="Karla"/>
                <a:sym typeface="Karla"/>
              </a:rPr>
              <a:t>Consider advanced modeling techniques like deep learning for improved accuracy</a:t>
            </a:r>
            <a:endParaRPr sz="1500">
              <a:highlight>
                <a:schemeClr val="lt1"/>
              </a:highlight>
              <a:latin typeface="Karla"/>
              <a:ea typeface="Karla"/>
              <a:cs typeface="Karla"/>
              <a:sym typeface="Karla"/>
            </a:endParaRPr>
          </a:p>
        </p:txBody>
      </p:sp>
      <p:pic>
        <p:nvPicPr>
          <p:cNvPr id="240" name="Google Shape;24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7500" y="1561700"/>
            <a:ext cx="1990725" cy="152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C4125"/>
        </a:solidFill>
      </p:bgPr>
    </p:bg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2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6" name="Google Shape;246;p32"/>
          <p:cNvSpPr txBox="1"/>
          <p:nvPr/>
        </p:nvSpPr>
        <p:spPr>
          <a:xfrm>
            <a:off x="232975" y="247475"/>
            <a:ext cx="5208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Next Steps </a:t>
            </a:r>
            <a:endParaRPr>
              <a:latin typeface="Karla"/>
              <a:ea typeface="Karla"/>
              <a:cs typeface="Karla"/>
              <a:sym typeface="Karla"/>
            </a:endParaRPr>
          </a:p>
        </p:txBody>
      </p:sp>
      <p:pic>
        <p:nvPicPr>
          <p:cNvPr id="247" name="Google Shape;24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975" y="1164900"/>
            <a:ext cx="2717475" cy="3252775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32"/>
          <p:cNvSpPr txBox="1"/>
          <p:nvPr/>
        </p:nvSpPr>
        <p:spPr>
          <a:xfrm>
            <a:off x="2950450" y="1164900"/>
            <a:ext cx="4610100" cy="27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74151"/>
                </a:solidFill>
                <a:highlight>
                  <a:schemeClr val="lt1"/>
                </a:highlight>
                <a:latin typeface="Karla"/>
                <a:ea typeface="Karla"/>
                <a:cs typeface="Karla"/>
                <a:sym typeface="Karla"/>
              </a:rPr>
              <a:t>Recommendations</a:t>
            </a:r>
            <a:r>
              <a:rPr b="1" lang="en">
                <a:solidFill>
                  <a:srgbClr val="374151"/>
                </a:solidFill>
                <a:highlight>
                  <a:schemeClr val="lt1"/>
                </a:highlight>
                <a:latin typeface="Karla"/>
                <a:ea typeface="Karla"/>
                <a:cs typeface="Karla"/>
                <a:sym typeface="Karla"/>
              </a:rPr>
              <a:t> to Business team:</a:t>
            </a:r>
            <a:endParaRPr b="1">
              <a:solidFill>
                <a:srgbClr val="374151"/>
              </a:solidFill>
              <a:highlight>
                <a:schemeClr val="lt1"/>
              </a:highlight>
              <a:latin typeface="Karla"/>
              <a:ea typeface="Karla"/>
              <a:cs typeface="Karla"/>
              <a:sym typeface="Karla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374151"/>
              </a:buClr>
              <a:buSzPts val="1000"/>
              <a:buFont typeface="Karla"/>
              <a:buChar char="➢"/>
            </a:pPr>
            <a:r>
              <a:rPr b="1" lang="en" sz="1000">
                <a:solidFill>
                  <a:srgbClr val="374151"/>
                </a:solidFill>
                <a:highlight>
                  <a:schemeClr val="lt1"/>
                </a:highlight>
                <a:latin typeface="Karla"/>
                <a:ea typeface="Karla"/>
                <a:cs typeface="Karla"/>
                <a:sym typeface="Karla"/>
              </a:rPr>
              <a:t>I</a:t>
            </a:r>
            <a:r>
              <a:rPr b="1" lang="en" sz="1000">
                <a:solidFill>
                  <a:srgbClr val="374151"/>
                </a:solidFill>
                <a:highlight>
                  <a:schemeClr val="lt1"/>
                </a:highlight>
                <a:latin typeface="Karla"/>
                <a:ea typeface="Karla"/>
                <a:cs typeface="Karla"/>
                <a:sym typeface="Karla"/>
              </a:rPr>
              <a:t>nvestigate features that influence customer decisions and inform marketing strategies</a:t>
            </a:r>
            <a:endParaRPr b="1" sz="1000">
              <a:solidFill>
                <a:srgbClr val="374151"/>
              </a:solidFill>
              <a:highlight>
                <a:schemeClr val="lt1"/>
              </a:highlight>
              <a:latin typeface="Karla"/>
              <a:ea typeface="Karla"/>
              <a:cs typeface="Karla"/>
              <a:sym typeface="Karla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000"/>
              <a:buFont typeface="Karla"/>
              <a:buChar char="➢"/>
            </a:pPr>
            <a:r>
              <a:rPr b="1" lang="en" sz="1000">
                <a:solidFill>
                  <a:srgbClr val="374151"/>
                </a:solidFill>
                <a:highlight>
                  <a:schemeClr val="lt1"/>
                </a:highlight>
                <a:latin typeface="Karla"/>
                <a:ea typeface="Karla"/>
                <a:cs typeface="Karla"/>
                <a:sym typeface="Karla"/>
              </a:rPr>
              <a:t>Monitor and retrain machine learning models for accurate targeting of relevant customers</a:t>
            </a:r>
            <a:endParaRPr b="1" sz="1000">
              <a:solidFill>
                <a:srgbClr val="374151"/>
              </a:solidFill>
              <a:highlight>
                <a:schemeClr val="lt1"/>
              </a:highlight>
              <a:latin typeface="Karla"/>
              <a:ea typeface="Karla"/>
              <a:cs typeface="Karla"/>
              <a:sym typeface="Karla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000"/>
              <a:buFont typeface="Karla"/>
              <a:buChar char="➢"/>
            </a:pPr>
            <a:r>
              <a:rPr b="1" lang="en" sz="1000">
                <a:solidFill>
                  <a:srgbClr val="374151"/>
                </a:solidFill>
                <a:highlight>
                  <a:schemeClr val="lt1"/>
                </a:highlight>
                <a:latin typeface="Karla"/>
                <a:ea typeface="Karla"/>
                <a:cs typeface="Karla"/>
                <a:sym typeface="Karla"/>
              </a:rPr>
              <a:t>Improve marketing strategy by targeting advertising and offering incentives to customers likely to purchase travel insurance</a:t>
            </a:r>
            <a:endParaRPr b="1" sz="1000">
              <a:solidFill>
                <a:srgbClr val="374151"/>
              </a:solidFill>
              <a:highlight>
                <a:schemeClr val="lt1"/>
              </a:highlight>
              <a:latin typeface="Karla"/>
              <a:ea typeface="Karla"/>
              <a:cs typeface="Karla"/>
              <a:sym typeface="Karla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000"/>
              <a:buFont typeface="Karla"/>
              <a:buChar char="➢"/>
            </a:pPr>
            <a:r>
              <a:rPr b="1" lang="en" sz="1000">
                <a:solidFill>
                  <a:srgbClr val="374151"/>
                </a:solidFill>
                <a:highlight>
                  <a:schemeClr val="lt1"/>
                </a:highlight>
                <a:latin typeface="Karla"/>
                <a:ea typeface="Karla"/>
                <a:cs typeface="Karla"/>
                <a:sym typeface="Karla"/>
              </a:rPr>
              <a:t>Use social media and web browsing behavior data to better understand customer preferences</a:t>
            </a:r>
            <a:endParaRPr b="1" sz="1000">
              <a:solidFill>
                <a:srgbClr val="374151"/>
              </a:solidFill>
              <a:highlight>
                <a:schemeClr val="lt1"/>
              </a:highlight>
              <a:latin typeface="Karla"/>
              <a:ea typeface="Karla"/>
              <a:cs typeface="Karla"/>
              <a:sym typeface="Karla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000"/>
              <a:buFont typeface="Karla"/>
              <a:buChar char="➢"/>
            </a:pPr>
            <a:r>
              <a:rPr b="1" lang="en" sz="1000">
                <a:solidFill>
                  <a:srgbClr val="374151"/>
                </a:solidFill>
                <a:highlight>
                  <a:schemeClr val="lt1"/>
                </a:highlight>
                <a:latin typeface="Karla"/>
                <a:ea typeface="Karla"/>
                <a:cs typeface="Karla"/>
                <a:sym typeface="Karla"/>
              </a:rPr>
              <a:t>Conduct A/B tests to compare different marketing strategies and tactics</a:t>
            </a:r>
            <a:endParaRPr b="1" sz="1000">
              <a:solidFill>
                <a:srgbClr val="374151"/>
              </a:solidFill>
              <a:highlight>
                <a:schemeClr val="lt1"/>
              </a:highlight>
              <a:latin typeface="Karla"/>
              <a:ea typeface="Karla"/>
              <a:cs typeface="Karla"/>
              <a:sym typeface="Karla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000"/>
              <a:buFont typeface="Karla"/>
              <a:buChar char="➢"/>
            </a:pPr>
            <a:r>
              <a:rPr b="1" lang="en" sz="1000">
                <a:solidFill>
                  <a:srgbClr val="374151"/>
                </a:solidFill>
                <a:highlight>
                  <a:schemeClr val="lt1"/>
                </a:highlight>
                <a:latin typeface="Karla"/>
                <a:ea typeface="Karla"/>
                <a:cs typeface="Karla"/>
                <a:sym typeface="Karla"/>
              </a:rPr>
              <a:t>Regularly evaluate package success and adjust marketing strategies to optimize performance and achieve goals</a:t>
            </a:r>
            <a:endParaRPr sz="1000">
              <a:highlight>
                <a:schemeClr val="lt1"/>
              </a:highlight>
              <a:latin typeface="Karla"/>
              <a:ea typeface="Karla"/>
              <a:cs typeface="Karla"/>
              <a:sym typeface="Karl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3A9F4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5"/>
          <p:cNvSpPr txBox="1"/>
          <p:nvPr>
            <p:ph type="title"/>
          </p:nvPr>
        </p:nvSpPr>
        <p:spPr>
          <a:xfrm>
            <a:off x="325425" y="252675"/>
            <a:ext cx="5232900" cy="69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Agenda</a:t>
            </a:r>
            <a:endParaRPr sz="3000">
              <a:solidFill>
                <a:srgbClr val="CDDC39"/>
              </a:solidFill>
            </a:endParaRPr>
          </a:p>
        </p:txBody>
      </p:sp>
      <p:sp>
        <p:nvSpPr>
          <p:cNvPr id="85" name="Google Shape;85;p15"/>
          <p:cNvSpPr txBox="1"/>
          <p:nvPr/>
        </p:nvSpPr>
        <p:spPr>
          <a:xfrm>
            <a:off x="2584275" y="1482025"/>
            <a:ext cx="5905200" cy="27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Karla"/>
              <a:buChar char="➢"/>
            </a:pPr>
            <a:r>
              <a:rPr lang="en" sz="20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rPr>
              <a:t>My Background</a:t>
            </a:r>
            <a:endParaRPr sz="2000">
              <a:solidFill>
                <a:srgbClr val="666666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Karla"/>
              <a:buChar char="➢"/>
            </a:pPr>
            <a:r>
              <a:rPr lang="en" sz="20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rPr>
              <a:t>Research Questions</a:t>
            </a:r>
            <a:endParaRPr sz="2000">
              <a:solidFill>
                <a:srgbClr val="666666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Karla"/>
              <a:buChar char="➢"/>
            </a:pPr>
            <a:r>
              <a:rPr lang="en" sz="20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rPr>
              <a:t>Data Collection</a:t>
            </a:r>
            <a:endParaRPr sz="2000">
              <a:solidFill>
                <a:srgbClr val="666666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Karla"/>
              <a:buChar char="➢"/>
            </a:pPr>
            <a:r>
              <a:rPr lang="en" sz="20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rPr>
              <a:t>Exploratory analysis</a:t>
            </a:r>
            <a:endParaRPr sz="2000">
              <a:solidFill>
                <a:srgbClr val="666666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Karla"/>
              <a:buChar char="➢"/>
            </a:pPr>
            <a:r>
              <a:rPr lang="en" sz="20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rPr>
              <a:t>Modelling</a:t>
            </a:r>
            <a:endParaRPr sz="2000">
              <a:solidFill>
                <a:srgbClr val="666666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Karla"/>
              <a:buChar char="➢"/>
            </a:pPr>
            <a:r>
              <a:rPr lang="en" sz="20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rPr>
              <a:t>Recommendations</a:t>
            </a:r>
            <a:endParaRPr sz="2000">
              <a:solidFill>
                <a:srgbClr val="666666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rgbClr val="666666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100">
              <a:solidFill>
                <a:srgbClr val="666666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100">
              <a:solidFill>
                <a:srgbClr val="666666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rgbClr val="666666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666666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86" name="Google Shape;86;p15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7" name="Google Shape;8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5425" y="1482026"/>
            <a:ext cx="2124550" cy="731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0000"/>
        </a:solidFill>
      </p:bgPr>
    </p:bg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3"/>
          <p:cNvSpPr txBox="1"/>
          <p:nvPr>
            <p:ph idx="4294967295" type="ctrTitle"/>
          </p:nvPr>
        </p:nvSpPr>
        <p:spPr>
          <a:xfrm>
            <a:off x="685800" y="2379125"/>
            <a:ext cx="4531500" cy="7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5722"/>
                </a:solidFill>
              </a:rPr>
              <a:t>THANKS!</a:t>
            </a:r>
            <a:endParaRPr sz="3600">
              <a:solidFill>
                <a:srgbClr val="FF5722"/>
              </a:solidFill>
            </a:endParaRPr>
          </a:p>
        </p:txBody>
      </p:sp>
      <p:sp>
        <p:nvSpPr>
          <p:cNvPr id="254" name="Google Shape;254;p33"/>
          <p:cNvSpPr txBox="1"/>
          <p:nvPr>
            <p:ph idx="4294967295" type="subTitle"/>
          </p:nvPr>
        </p:nvSpPr>
        <p:spPr>
          <a:xfrm>
            <a:off x="685800" y="3163925"/>
            <a:ext cx="43233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000"/>
              <a:t>Any questions?</a:t>
            </a:r>
            <a:endParaRPr sz="3000"/>
          </a:p>
        </p:txBody>
      </p:sp>
      <p:sp>
        <p:nvSpPr>
          <p:cNvPr id="255" name="Google Shape;255;p33"/>
          <p:cNvSpPr txBox="1"/>
          <p:nvPr>
            <p:ph idx="4294967295" type="body"/>
          </p:nvPr>
        </p:nvSpPr>
        <p:spPr>
          <a:xfrm>
            <a:off x="685800" y="3877025"/>
            <a:ext cx="7050300" cy="97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You can find me : 0211354999 (Mobile) &amp; 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3"/>
              </a:rPr>
              <a:t>cindy_yang_nz@yahoo.com</a:t>
            </a:r>
            <a:r>
              <a:rPr lang="en"/>
              <a:t> (Email)</a:t>
            </a:r>
            <a:endParaRPr/>
          </a:p>
        </p:txBody>
      </p:sp>
      <p:grpSp>
        <p:nvGrpSpPr>
          <p:cNvPr id="256" name="Google Shape;256;p33"/>
          <p:cNvGrpSpPr/>
          <p:nvPr/>
        </p:nvGrpSpPr>
        <p:grpSpPr>
          <a:xfrm>
            <a:off x="3215104" y="2576854"/>
            <a:ext cx="462632" cy="462632"/>
            <a:chOff x="1278900" y="2333250"/>
            <a:chExt cx="381175" cy="381175"/>
          </a:xfrm>
        </p:grpSpPr>
        <p:sp>
          <p:nvSpPr>
            <p:cNvPr id="257" name="Google Shape;257;p33"/>
            <p:cNvSpPr/>
            <p:nvPr/>
          </p:nvSpPr>
          <p:spPr>
            <a:xfrm>
              <a:off x="1278900" y="2333250"/>
              <a:ext cx="381175" cy="381175"/>
            </a:xfrm>
            <a:custGeom>
              <a:rect b="b" l="l" r="r" t="t"/>
              <a:pathLst>
                <a:path extrusionOk="0" fill="none" h="15247" w="15247">
                  <a:moveTo>
                    <a:pt x="7623" y="0"/>
                  </a:moveTo>
                  <a:lnTo>
                    <a:pt x="7623" y="0"/>
                  </a:lnTo>
                  <a:lnTo>
                    <a:pt x="7233" y="0"/>
                  </a:lnTo>
                  <a:lnTo>
                    <a:pt x="6844" y="49"/>
                  </a:lnTo>
                  <a:lnTo>
                    <a:pt x="6454" y="98"/>
                  </a:lnTo>
                  <a:lnTo>
                    <a:pt x="6089" y="147"/>
                  </a:lnTo>
                  <a:lnTo>
                    <a:pt x="5723" y="244"/>
                  </a:lnTo>
                  <a:lnTo>
                    <a:pt x="5358" y="341"/>
                  </a:lnTo>
                  <a:lnTo>
                    <a:pt x="4993" y="463"/>
                  </a:lnTo>
                  <a:lnTo>
                    <a:pt x="4652" y="609"/>
                  </a:lnTo>
                  <a:lnTo>
                    <a:pt x="4311" y="755"/>
                  </a:lnTo>
                  <a:lnTo>
                    <a:pt x="3994" y="926"/>
                  </a:lnTo>
                  <a:lnTo>
                    <a:pt x="3678" y="1096"/>
                  </a:lnTo>
                  <a:lnTo>
                    <a:pt x="3361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29" y="2777"/>
                  </a:lnTo>
                  <a:lnTo>
                    <a:pt x="1510" y="3069"/>
                  </a:lnTo>
                  <a:lnTo>
                    <a:pt x="1291" y="3361"/>
                  </a:lnTo>
                  <a:lnTo>
                    <a:pt x="1096" y="3678"/>
                  </a:lnTo>
                  <a:lnTo>
                    <a:pt x="926" y="3995"/>
                  </a:lnTo>
                  <a:lnTo>
                    <a:pt x="755" y="4311"/>
                  </a:lnTo>
                  <a:lnTo>
                    <a:pt x="609" y="4652"/>
                  </a:lnTo>
                  <a:lnTo>
                    <a:pt x="463" y="4993"/>
                  </a:lnTo>
                  <a:lnTo>
                    <a:pt x="341" y="5358"/>
                  </a:lnTo>
                  <a:lnTo>
                    <a:pt x="244" y="5724"/>
                  </a:lnTo>
                  <a:lnTo>
                    <a:pt x="146" y="6089"/>
                  </a:lnTo>
                  <a:lnTo>
                    <a:pt x="97" y="6454"/>
                  </a:lnTo>
                  <a:lnTo>
                    <a:pt x="49" y="6844"/>
                  </a:lnTo>
                  <a:lnTo>
                    <a:pt x="0" y="7234"/>
                  </a:lnTo>
                  <a:lnTo>
                    <a:pt x="0" y="7623"/>
                  </a:lnTo>
                  <a:lnTo>
                    <a:pt x="0" y="7623"/>
                  </a:lnTo>
                  <a:lnTo>
                    <a:pt x="0" y="8013"/>
                  </a:lnTo>
                  <a:lnTo>
                    <a:pt x="49" y="8403"/>
                  </a:lnTo>
                  <a:lnTo>
                    <a:pt x="97" y="8793"/>
                  </a:lnTo>
                  <a:lnTo>
                    <a:pt x="146" y="9158"/>
                  </a:lnTo>
                  <a:lnTo>
                    <a:pt x="244" y="9523"/>
                  </a:lnTo>
                  <a:lnTo>
                    <a:pt x="341" y="9889"/>
                  </a:lnTo>
                  <a:lnTo>
                    <a:pt x="463" y="10254"/>
                  </a:lnTo>
                  <a:lnTo>
                    <a:pt x="609" y="10595"/>
                  </a:lnTo>
                  <a:lnTo>
                    <a:pt x="755" y="10936"/>
                  </a:lnTo>
                  <a:lnTo>
                    <a:pt x="926" y="11252"/>
                  </a:lnTo>
                  <a:lnTo>
                    <a:pt x="1096" y="11569"/>
                  </a:lnTo>
                  <a:lnTo>
                    <a:pt x="1291" y="11886"/>
                  </a:lnTo>
                  <a:lnTo>
                    <a:pt x="1510" y="12178"/>
                  </a:lnTo>
                  <a:lnTo>
                    <a:pt x="1729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1" y="13956"/>
                  </a:lnTo>
                  <a:lnTo>
                    <a:pt x="3678" y="14151"/>
                  </a:lnTo>
                  <a:lnTo>
                    <a:pt x="3994" y="14321"/>
                  </a:lnTo>
                  <a:lnTo>
                    <a:pt x="4311" y="14492"/>
                  </a:lnTo>
                  <a:lnTo>
                    <a:pt x="4652" y="14638"/>
                  </a:lnTo>
                  <a:lnTo>
                    <a:pt x="4993" y="14784"/>
                  </a:lnTo>
                  <a:lnTo>
                    <a:pt x="5358" y="14906"/>
                  </a:lnTo>
                  <a:lnTo>
                    <a:pt x="5723" y="15003"/>
                  </a:lnTo>
                  <a:lnTo>
                    <a:pt x="6089" y="15100"/>
                  </a:lnTo>
                  <a:lnTo>
                    <a:pt x="6454" y="15149"/>
                  </a:lnTo>
                  <a:lnTo>
                    <a:pt x="6844" y="15198"/>
                  </a:lnTo>
                  <a:lnTo>
                    <a:pt x="7233" y="15247"/>
                  </a:lnTo>
                  <a:lnTo>
                    <a:pt x="7623" y="15247"/>
                  </a:lnTo>
                  <a:lnTo>
                    <a:pt x="7623" y="15247"/>
                  </a:lnTo>
                  <a:lnTo>
                    <a:pt x="8013" y="15247"/>
                  </a:lnTo>
                  <a:lnTo>
                    <a:pt x="8403" y="15198"/>
                  </a:lnTo>
                  <a:lnTo>
                    <a:pt x="8792" y="15149"/>
                  </a:lnTo>
                  <a:lnTo>
                    <a:pt x="9158" y="15100"/>
                  </a:lnTo>
                  <a:lnTo>
                    <a:pt x="9523" y="15003"/>
                  </a:lnTo>
                  <a:lnTo>
                    <a:pt x="9888" y="14906"/>
                  </a:lnTo>
                  <a:lnTo>
                    <a:pt x="10253" y="14784"/>
                  </a:lnTo>
                  <a:lnTo>
                    <a:pt x="10594" y="14638"/>
                  </a:lnTo>
                  <a:lnTo>
                    <a:pt x="10935" y="14492"/>
                  </a:lnTo>
                  <a:lnTo>
                    <a:pt x="11252" y="14321"/>
                  </a:lnTo>
                  <a:lnTo>
                    <a:pt x="11569" y="14151"/>
                  </a:lnTo>
                  <a:lnTo>
                    <a:pt x="11885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3" y="12738"/>
                  </a:lnTo>
                  <a:lnTo>
                    <a:pt x="13517" y="12470"/>
                  </a:lnTo>
                  <a:lnTo>
                    <a:pt x="13736" y="12178"/>
                  </a:lnTo>
                  <a:lnTo>
                    <a:pt x="13955" y="11886"/>
                  </a:lnTo>
                  <a:lnTo>
                    <a:pt x="14150" y="11569"/>
                  </a:lnTo>
                  <a:lnTo>
                    <a:pt x="14321" y="11252"/>
                  </a:lnTo>
                  <a:lnTo>
                    <a:pt x="14491" y="10936"/>
                  </a:lnTo>
                  <a:lnTo>
                    <a:pt x="14637" y="10595"/>
                  </a:lnTo>
                  <a:lnTo>
                    <a:pt x="14783" y="10254"/>
                  </a:lnTo>
                  <a:lnTo>
                    <a:pt x="14905" y="9889"/>
                  </a:lnTo>
                  <a:lnTo>
                    <a:pt x="15003" y="9523"/>
                  </a:lnTo>
                  <a:lnTo>
                    <a:pt x="15100" y="9158"/>
                  </a:lnTo>
                  <a:lnTo>
                    <a:pt x="15149" y="8793"/>
                  </a:lnTo>
                  <a:lnTo>
                    <a:pt x="15198" y="8403"/>
                  </a:lnTo>
                  <a:lnTo>
                    <a:pt x="15246" y="8013"/>
                  </a:lnTo>
                  <a:lnTo>
                    <a:pt x="15246" y="7623"/>
                  </a:lnTo>
                  <a:lnTo>
                    <a:pt x="15246" y="7623"/>
                  </a:lnTo>
                  <a:lnTo>
                    <a:pt x="15246" y="7234"/>
                  </a:lnTo>
                  <a:lnTo>
                    <a:pt x="15198" y="6844"/>
                  </a:lnTo>
                  <a:lnTo>
                    <a:pt x="15149" y="6454"/>
                  </a:lnTo>
                  <a:lnTo>
                    <a:pt x="15100" y="6089"/>
                  </a:lnTo>
                  <a:lnTo>
                    <a:pt x="15003" y="5724"/>
                  </a:lnTo>
                  <a:lnTo>
                    <a:pt x="14905" y="5358"/>
                  </a:lnTo>
                  <a:lnTo>
                    <a:pt x="14783" y="4993"/>
                  </a:lnTo>
                  <a:lnTo>
                    <a:pt x="14637" y="4652"/>
                  </a:lnTo>
                  <a:lnTo>
                    <a:pt x="14491" y="4311"/>
                  </a:lnTo>
                  <a:lnTo>
                    <a:pt x="14321" y="3995"/>
                  </a:lnTo>
                  <a:lnTo>
                    <a:pt x="14150" y="3678"/>
                  </a:lnTo>
                  <a:lnTo>
                    <a:pt x="13955" y="3361"/>
                  </a:lnTo>
                  <a:lnTo>
                    <a:pt x="13736" y="3069"/>
                  </a:lnTo>
                  <a:lnTo>
                    <a:pt x="13517" y="2777"/>
                  </a:lnTo>
                  <a:lnTo>
                    <a:pt x="13273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5" y="1291"/>
                  </a:lnTo>
                  <a:lnTo>
                    <a:pt x="11569" y="1096"/>
                  </a:lnTo>
                  <a:lnTo>
                    <a:pt x="11252" y="926"/>
                  </a:lnTo>
                  <a:lnTo>
                    <a:pt x="10935" y="755"/>
                  </a:lnTo>
                  <a:lnTo>
                    <a:pt x="10594" y="609"/>
                  </a:lnTo>
                  <a:lnTo>
                    <a:pt x="10253" y="463"/>
                  </a:lnTo>
                  <a:lnTo>
                    <a:pt x="9888" y="341"/>
                  </a:lnTo>
                  <a:lnTo>
                    <a:pt x="9523" y="244"/>
                  </a:lnTo>
                  <a:lnTo>
                    <a:pt x="9158" y="147"/>
                  </a:lnTo>
                  <a:lnTo>
                    <a:pt x="8792" y="98"/>
                  </a:lnTo>
                  <a:lnTo>
                    <a:pt x="8403" y="49"/>
                  </a:lnTo>
                  <a:lnTo>
                    <a:pt x="8013" y="0"/>
                  </a:lnTo>
                  <a:lnTo>
                    <a:pt x="7623" y="0"/>
                  </a:lnTo>
                  <a:lnTo>
                    <a:pt x="7623" y="0"/>
                  </a:lnTo>
                </a:path>
              </a:pathLst>
            </a:custGeom>
            <a:noFill/>
            <a:ln cap="rnd" cmpd="sng" w="121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33"/>
            <p:cNvSpPr/>
            <p:nvPr/>
          </p:nvSpPr>
          <p:spPr>
            <a:xfrm>
              <a:off x="1525475" y="2503125"/>
              <a:ext cx="43875" cy="47525"/>
            </a:xfrm>
            <a:custGeom>
              <a:rect b="b" l="l" r="r" t="t"/>
              <a:pathLst>
                <a:path extrusionOk="0" fill="none" h="1901" w="1755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cap="rnd" cmpd="sng" w="121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33"/>
            <p:cNvSpPr/>
            <p:nvPr/>
          </p:nvSpPr>
          <p:spPr>
            <a:xfrm>
              <a:off x="1369600" y="2503125"/>
              <a:ext cx="43875" cy="47525"/>
            </a:xfrm>
            <a:custGeom>
              <a:rect b="b" l="l" r="r" t="t"/>
              <a:pathLst>
                <a:path extrusionOk="0" fill="none" h="1901" w="1755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1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1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cap="rnd" cmpd="sng" w="121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33"/>
            <p:cNvSpPr/>
            <p:nvPr/>
          </p:nvSpPr>
          <p:spPr>
            <a:xfrm>
              <a:off x="1369600" y="2604200"/>
              <a:ext cx="199750" cy="40825"/>
            </a:xfrm>
            <a:custGeom>
              <a:rect b="b" l="l" r="r" t="t"/>
              <a:pathLst>
                <a:path extrusionOk="0" fill="none" h="1633" w="7990">
                  <a:moveTo>
                    <a:pt x="7989" y="0"/>
                  </a:moveTo>
                  <a:lnTo>
                    <a:pt x="7989" y="0"/>
                  </a:lnTo>
                  <a:lnTo>
                    <a:pt x="7575" y="366"/>
                  </a:lnTo>
                  <a:lnTo>
                    <a:pt x="7137" y="707"/>
                  </a:lnTo>
                  <a:lnTo>
                    <a:pt x="6650" y="975"/>
                  </a:lnTo>
                  <a:lnTo>
                    <a:pt x="6163" y="1218"/>
                  </a:lnTo>
                  <a:lnTo>
                    <a:pt x="5627" y="1389"/>
                  </a:lnTo>
                  <a:lnTo>
                    <a:pt x="5115" y="1535"/>
                  </a:lnTo>
                  <a:lnTo>
                    <a:pt x="4555" y="1608"/>
                  </a:lnTo>
                  <a:lnTo>
                    <a:pt x="3995" y="1632"/>
                  </a:lnTo>
                  <a:lnTo>
                    <a:pt x="3995" y="1632"/>
                  </a:lnTo>
                  <a:lnTo>
                    <a:pt x="3435" y="1608"/>
                  </a:lnTo>
                  <a:lnTo>
                    <a:pt x="2875" y="1535"/>
                  </a:lnTo>
                  <a:lnTo>
                    <a:pt x="2363" y="1389"/>
                  </a:lnTo>
                  <a:lnTo>
                    <a:pt x="1828" y="1218"/>
                  </a:lnTo>
                  <a:lnTo>
                    <a:pt x="1340" y="975"/>
                  </a:lnTo>
                  <a:lnTo>
                    <a:pt x="853" y="707"/>
                  </a:lnTo>
                  <a:lnTo>
                    <a:pt x="415" y="366"/>
                  </a:lnTo>
                  <a:lnTo>
                    <a:pt x="1" y="0"/>
                  </a:lnTo>
                </a:path>
              </a:pathLst>
            </a:custGeom>
            <a:noFill/>
            <a:ln cap="rnd" cmpd="sng" w="121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1" name="Google Shape;261;p33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62" name="Google Shape;262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5800" y="58675"/>
            <a:ext cx="3621901" cy="23937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D9EEB"/>
        </a:solid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6"/>
          <p:cNvSpPr txBox="1"/>
          <p:nvPr>
            <p:ph idx="4294967295" type="ctrTitle"/>
          </p:nvPr>
        </p:nvSpPr>
        <p:spPr>
          <a:xfrm>
            <a:off x="305350" y="259825"/>
            <a:ext cx="4397100" cy="62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Bio</a:t>
            </a:r>
            <a:endParaRPr sz="3000"/>
          </a:p>
        </p:txBody>
      </p:sp>
      <p:sp>
        <p:nvSpPr>
          <p:cNvPr id="93" name="Google Shape;93;p16"/>
          <p:cNvSpPr txBox="1"/>
          <p:nvPr>
            <p:ph idx="4294967295" type="subTitle"/>
          </p:nvPr>
        </p:nvSpPr>
        <p:spPr>
          <a:xfrm>
            <a:off x="305350" y="939275"/>
            <a:ext cx="4397100" cy="6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 am Cindy Yang. </a:t>
            </a:r>
            <a:endParaRPr/>
          </a:p>
        </p:txBody>
      </p:sp>
      <p:sp>
        <p:nvSpPr>
          <p:cNvPr id="94" name="Google Shape;94;p16"/>
          <p:cNvSpPr txBox="1"/>
          <p:nvPr>
            <p:ph idx="4294967295" type="body"/>
          </p:nvPr>
        </p:nvSpPr>
        <p:spPr>
          <a:xfrm>
            <a:off x="305350" y="1560875"/>
            <a:ext cx="7132500" cy="3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500"/>
              <a:buChar char="➢"/>
            </a:pPr>
            <a:r>
              <a:rPr lang="en" sz="1500">
                <a:solidFill>
                  <a:srgbClr val="000000"/>
                </a:solidFill>
              </a:rPr>
              <a:t>Bachelor of Business Studies (Major in Finance, Massey University)</a:t>
            </a:r>
            <a:endParaRPr sz="1500">
              <a:solidFill>
                <a:srgbClr val="000000"/>
              </a:solidFill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4545"/>
              </a:buClr>
              <a:buSzPts val="1500"/>
              <a:buChar char="➢"/>
            </a:pPr>
            <a:r>
              <a:rPr lang="en" sz="1500">
                <a:solidFill>
                  <a:srgbClr val="454545"/>
                </a:solidFill>
                <a:highlight>
                  <a:srgbClr val="FFFFFF"/>
                </a:highlight>
              </a:rPr>
              <a:t>Professional Experience</a:t>
            </a:r>
            <a:br>
              <a:rPr lang="en" sz="1500">
                <a:solidFill>
                  <a:srgbClr val="454545"/>
                </a:solidFill>
                <a:highlight>
                  <a:srgbClr val="FFFFFF"/>
                </a:highlight>
              </a:rPr>
            </a:br>
            <a:r>
              <a:rPr lang="en" sz="1500">
                <a:solidFill>
                  <a:srgbClr val="454545"/>
                </a:solidFill>
                <a:highlight>
                  <a:srgbClr val="FFFFFF"/>
                </a:highlight>
              </a:rPr>
              <a:t>Over 16 years work experience in NZ Government sector, with an in-depth and comprehensive knowledge of the Police Prosecution Service.</a:t>
            </a:r>
            <a:endParaRPr sz="15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4545"/>
              </a:buClr>
              <a:buSzPts val="1500"/>
              <a:buChar char="➢"/>
            </a:pPr>
            <a:r>
              <a:rPr lang="en" sz="1500">
                <a:solidFill>
                  <a:srgbClr val="454545"/>
                </a:solidFill>
                <a:highlight>
                  <a:srgbClr val="FFFFFF"/>
                </a:highlight>
              </a:rPr>
              <a:t>Data science learnings and experience</a:t>
            </a:r>
            <a:br>
              <a:rPr lang="en" sz="1500">
                <a:solidFill>
                  <a:srgbClr val="454545"/>
                </a:solidFill>
                <a:highlight>
                  <a:srgbClr val="FFFFFF"/>
                </a:highlight>
              </a:rPr>
            </a:br>
            <a:r>
              <a:rPr lang="en" sz="1500">
                <a:solidFill>
                  <a:srgbClr val="454545"/>
                </a:solidFill>
                <a:highlight>
                  <a:srgbClr val="FFFFFF"/>
                </a:highlight>
              </a:rPr>
              <a:t>Technical skills include Python and SQL with practical experience in Mini Project and capstone project at the Institute of Data. </a:t>
            </a:r>
            <a:endParaRPr sz="1500">
              <a:solidFill>
                <a:srgbClr val="454545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0000"/>
                </a:solidFill>
              </a:rPr>
              <a:t>   </a:t>
            </a:r>
            <a:endParaRPr sz="1500">
              <a:solidFill>
                <a:srgbClr val="000000"/>
              </a:solidFill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12121"/>
              </a:buClr>
              <a:buSzPts val="1500"/>
              <a:buChar char="➢"/>
            </a:pPr>
            <a:r>
              <a:rPr lang="en" sz="1500">
                <a:solidFill>
                  <a:srgbClr val="212121"/>
                </a:solidFill>
              </a:rPr>
              <a:t>Mini project 1 -&gt; EDA for Crime Data in Los Angeles </a:t>
            </a:r>
            <a:r>
              <a:rPr lang="en" sz="1500">
                <a:solidFill>
                  <a:srgbClr val="212121"/>
                </a:solidFill>
              </a:rPr>
              <a:t>	 	</a:t>
            </a:r>
            <a:endParaRPr sz="1500">
              <a:solidFill>
                <a:srgbClr val="212121"/>
              </a:solidFill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500"/>
              <a:buChar char="➢"/>
            </a:pPr>
            <a:r>
              <a:rPr lang="en" sz="1500">
                <a:solidFill>
                  <a:srgbClr val="212121"/>
                </a:solidFill>
              </a:rPr>
              <a:t>Mini project 2 -&gt; Electric Vehicle Range Prediction - Regression Analysis</a:t>
            </a:r>
            <a:endParaRPr sz="1500">
              <a:solidFill>
                <a:srgbClr val="212121"/>
              </a:solidFill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500"/>
              <a:buChar char="➢"/>
            </a:pPr>
            <a:r>
              <a:rPr lang="en" sz="1500">
                <a:solidFill>
                  <a:srgbClr val="212121"/>
                </a:solidFill>
              </a:rPr>
              <a:t>Mini project 3 -&gt; </a:t>
            </a:r>
            <a:r>
              <a:rPr lang="en" sz="1500">
                <a:solidFill>
                  <a:srgbClr val="212121"/>
                </a:solidFill>
                <a:highlight>
                  <a:srgbClr val="FFFFFF"/>
                </a:highlight>
              </a:rPr>
              <a:t>Diamonds Clustering - KMeans, DBSCAN, KNN(PCA)</a:t>
            </a:r>
            <a:endParaRPr sz="1500">
              <a:solidFill>
                <a:srgbClr val="212121"/>
              </a:solidFill>
              <a:highlight>
                <a:srgbClr val="FFFFFF"/>
              </a:highlight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500"/>
              <a:buChar char="➢"/>
            </a:pPr>
            <a:r>
              <a:rPr lang="en" sz="1500">
                <a:solidFill>
                  <a:srgbClr val="212121"/>
                </a:solidFill>
                <a:highlight>
                  <a:srgbClr val="FFFFFF"/>
                </a:highlight>
              </a:rPr>
              <a:t>Capstone project -&gt; Travel Insurance Prediction</a:t>
            </a:r>
            <a:endParaRPr sz="1500">
              <a:solidFill>
                <a:srgbClr val="21212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		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				</a:t>
            </a:r>
            <a:endParaRPr sz="11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					</a:t>
            </a:r>
            <a:endParaRPr sz="11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						</a:t>
            </a:r>
            <a:endParaRPr sz="11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54545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					</a:t>
            </a:r>
            <a:endParaRPr sz="11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				</a:t>
            </a:r>
            <a:endParaRPr sz="11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			</a:t>
            </a:r>
            <a:endParaRPr sz="11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	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16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6" name="Google Shape;96;p16"/>
          <p:cNvSpPr txBox="1"/>
          <p:nvPr/>
        </p:nvSpPr>
        <p:spPr>
          <a:xfrm>
            <a:off x="4572000" y="4885175"/>
            <a:ext cx="35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Karla"/>
              <a:ea typeface="Karla"/>
              <a:cs typeface="Karla"/>
              <a:sym typeface="Karla"/>
            </a:endParaRPr>
          </a:p>
        </p:txBody>
      </p:sp>
      <p:pic>
        <p:nvPicPr>
          <p:cNvPr id="97" name="Google Shape;9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48150" y="259825"/>
            <a:ext cx="1165551" cy="13032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C78D8"/>
        </a:solid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7"/>
          <p:cNvSpPr txBox="1"/>
          <p:nvPr>
            <p:ph idx="4294967295" type="body"/>
          </p:nvPr>
        </p:nvSpPr>
        <p:spPr>
          <a:xfrm>
            <a:off x="348775" y="1052425"/>
            <a:ext cx="6861000" cy="130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Karla"/>
              <a:buChar char="➢"/>
            </a:pPr>
            <a:r>
              <a:rPr lang="en">
                <a:solidFill>
                  <a:srgbClr val="000000"/>
                </a:solidFill>
                <a:latin typeface="Karla"/>
                <a:ea typeface="Karla"/>
                <a:cs typeface="Karla"/>
                <a:sym typeface="Karla"/>
              </a:rPr>
              <a:t>Tour and Travel company</a:t>
            </a:r>
            <a:endParaRPr>
              <a:solidFill>
                <a:srgbClr val="000000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Karla"/>
              <a:buChar char="➢"/>
            </a:pPr>
            <a:r>
              <a:rPr lang="en">
                <a:solidFill>
                  <a:srgbClr val="000000"/>
                </a:solidFill>
                <a:latin typeface="Karla"/>
                <a:ea typeface="Karla"/>
                <a:cs typeface="Karla"/>
                <a:sym typeface="Karla"/>
              </a:rPr>
              <a:t>Offer COVID-Cover travel insurance package</a:t>
            </a:r>
            <a:endParaRPr>
              <a:solidFill>
                <a:srgbClr val="000000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Karla"/>
              <a:buChar char="➢"/>
            </a:pPr>
            <a:r>
              <a:rPr lang="en">
                <a:solidFill>
                  <a:srgbClr val="000000"/>
                </a:solidFill>
                <a:latin typeface="Karla"/>
                <a:ea typeface="Karla"/>
                <a:cs typeface="Karla"/>
                <a:sym typeface="Karla"/>
              </a:rPr>
              <a:t>Increase demand for travel insurance with Covid-cover due to COVID-19 pandemic</a:t>
            </a:r>
            <a:endParaRPr/>
          </a:p>
        </p:txBody>
      </p:sp>
      <p:sp>
        <p:nvSpPr>
          <p:cNvPr id="103" name="Google Shape;103;p17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4" name="Google Shape;104;p17"/>
          <p:cNvSpPr txBox="1"/>
          <p:nvPr/>
        </p:nvSpPr>
        <p:spPr>
          <a:xfrm>
            <a:off x="348775" y="259150"/>
            <a:ext cx="4488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Project Context</a:t>
            </a:r>
            <a:endParaRPr>
              <a:latin typeface="Karla"/>
              <a:ea typeface="Karla"/>
              <a:cs typeface="Karla"/>
              <a:sym typeface="Karla"/>
            </a:endParaRPr>
          </a:p>
        </p:txBody>
      </p:sp>
      <p:pic>
        <p:nvPicPr>
          <p:cNvPr id="105" name="Google Shape;10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775" y="2584500"/>
            <a:ext cx="3525552" cy="25589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DDC39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8"/>
          <p:cNvSpPr txBox="1"/>
          <p:nvPr>
            <p:ph type="title"/>
          </p:nvPr>
        </p:nvSpPr>
        <p:spPr>
          <a:xfrm>
            <a:off x="485375" y="250050"/>
            <a:ext cx="5410800" cy="57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Business Questions</a:t>
            </a:r>
            <a:endParaRPr sz="3000"/>
          </a:p>
        </p:txBody>
      </p:sp>
      <p:sp>
        <p:nvSpPr>
          <p:cNvPr id="111" name="Google Shape;111;p18"/>
          <p:cNvSpPr txBox="1"/>
          <p:nvPr>
            <p:ph idx="1" type="body"/>
          </p:nvPr>
        </p:nvSpPr>
        <p:spPr>
          <a:xfrm>
            <a:off x="485375" y="1074375"/>
            <a:ext cx="6656100" cy="237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SzPts val="2000"/>
              <a:buAutoNum type="arabicPeriod"/>
            </a:pPr>
            <a:r>
              <a:rPr lang="en"/>
              <a:t>Can we </a:t>
            </a:r>
            <a:r>
              <a:rPr lang="en"/>
              <a:t>accurately</a:t>
            </a:r>
            <a:r>
              <a:rPr lang="en"/>
              <a:t> predict the likelihood of a customer purchasing a travel insurance package? 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/>
              <a:t>How can we help a company  increase sale of their travel insurance package? 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18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3" name="Google Shape;11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0050" y="3076850"/>
            <a:ext cx="1697725" cy="169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9550" y="3101575"/>
            <a:ext cx="1697725" cy="16482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8BC34A"/>
        </a:solid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9"/>
          <p:cNvSpPr txBox="1"/>
          <p:nvPr>
            <p:ph type="title"/>
          </p:nvPr>
        </p:nvSpPr>
        <p:spPr>
          <a:xfrm>
            <a:off x="409500" y="237700"/>
            <a:ext cx="5901600" cy="6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Data Pipeline</a:t>
            </a:r>
            <a:endParaRPr sz="3000"/>
          </a:p>
        </p:txBody>
      </p:sp>
      <p:sp>
        <p:nvSpPr>
          <p:cNvPr id="120" name="Google Shape;120;p19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1" name="Google Shape;121;p19"/>
          <p:cNvSpPr/>
          <p:nvPr/>
        </p:nvSpPr>
        <p:spPr>
          <a:xfrm>
            <a:off x="4096600" y="3539475"/>
            <a:ext cx="1579200" cy="393600"/>
          </a:xfrm>
          <a:prstGeom prst="homePlate">
            <a:avLst>
              <a:gd fmla="val 32030" name="adj"/>
            </a:avLst>
          </a:prstGeom>
          <a:solidFill>
            <a:schemeClr val="accent4"/>
          </a:solidFill>
          <a:ln>
            <a:noFill/>
          </a:ln>
          <a:effectLst>
            <a:outerShdw blurRad="28575" rotWithShape="0" algn="bl" dist="9525">
              <a:srgbClr val="000000">
                <a:alpha val="20000"/>
              </a:srgbClr>
            </a:outerShdw>
          </a:effectLst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2" name="Google Shape;122;p19"/>
          <p:cNvSpPr/>
          <p:nvPr/>
        </p:nvSpPr>
        <p:spPr>
          <a:xfrm>
            <a:off x="3068446" y="3539463"/>
            <a:ext cx="1384200" cy="393600"/>
          </a:xfrm>
          <a:prstGeom prst="homePlate">
            <a:avLst>
              <a:gd fmla="val 32030" name="adj"/>
            </a:avLst>
          </a:prstGeom>
          <a:solidFill>
            <a:srgbClr val="2196F3"/>
          </a:solidFill>
          <a:ln>
            <a:noFill/>
          </a:ln>
          <a:effectLst>
            <a:outerShdw blurRad="28575" rotWithShape="0" algn="bl" dist="9525">
              <a:srgbClr val="000000">
                <a:alpha val="20000"/>
              </a:srgbClr>
            </a:outerShdw>
          </a:effectLst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3" name="Google Shape;123;p19"/>
          <p:cNvSpPr/>
          <p:nvPr/>
        </p:nvSpPr>
        <p:spPr>
          <a:xfrm>
            <a:off x="1776848" y="3539475"/>
            <a:ext cx="1489800" cy="393600"/>
          </a:xfrm>
          <a:prstGeom prst="homePlate">
            <a:avLst>
              <a:gd fmla="val 32030" name="adj"/>
            </a:avLst>
          </a:prstGeom>
          <a:solidFill>
            <a:schemeClr val="accent2"/>
          </a:solidFill>
          <a:ln>
            <a:noFill/>
          </a:ln>
          <a:effectLst>
            <a:outerShdw blurRad="28575" rotWithShape="0" algn="bl" dist="9525">
              <a:srgbClr val="000000">
                <a:alpha val="20000"/>
              </a:srgbClr>
            </a:outerShdw>
          </a:effectLst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4" name="Google Shape;124;p19"/>
          <p:cNvSpPr/>
          <p:nvPr/>
        </p:nvSpPr>
        <p:spPr>
          <a:xfrm>
            <a:off x="573413" y="3539475"/>
            <a:ext cx="1489800" cy="393600"/>
          </a:xfrm>
          <a:prstGeom prst="homePlate">
            <a:avLst>
              <a:gd fmla="val 32030" name="adj"/>
            </a:avLst>
          </a:prstGeom>
          <a:solidFill>
            <a:schemeClr val="accent1"/>
          </a:solidFill>
          <a:ln>
            <a:noFill/>
          </a:ln>
          <a:effectLst>
            <a:outerShdw blurRad="28575" rotWithShape="0" algn="bl" dist="9525">
              <a:srgbClr val="000000">
                <a:alpha val="20000"/>
              </a:srgbClr>
            </a:outerShdw>
          </a:effectLst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cxnSp>
        <p:nvCxnSpPr>
          <p:cNvPr id="125" name="Google Shape;125;p19"/>
          <p:cNvCxnSpPr/>
          <p:nvPr/>
        </p:nvCxnSpPr>
        <p:spPr>
          <a:xfrm rot="10800000">
            <a:off x="1142713" y="3060856"/>
            <a:ext cx="0" cy="4986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126" name="Google Shape;126;p19"/>
          <p:cNvSpPr txBox="1"/>
          <p:nvPr/>
        </p:nvSpPr>
        <p:spPr>
          <a:xfrm>
            <a:off x="859625" y="2597825"/>
            <a:ext cx="1203600" cy="334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Data Source</a:t>
            </a:r>
            <a:endParaRPr b="1" sz="1500">
              <a:solidFill>
                <a:schemeClr val="dk2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7" name="Google Shape;127;p19"/>
          <p:cNvSpPr txBox="1"/>
          <p:nvPr/>
        </p:nvSpPr>
        <p:spPr>
          <a:xfrm>
            <a:off x="3703430" y="1727200"/>
            <a:ext cx="10641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2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cxnSp>
        <p:nvCxnSpPr>
          <p:cNvPr id="128" name="Google Shape;128;p19"/>
          <p:cNvCxnSpPr/>
          <p:nvPr/>
        </p:nvCxnSpPr>
        <p:spPr>
          <a:xfrm rot="10800000">
            <a:off x="3900777" y="3060856"/>
            <a:ext cx="0" cy="4986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129" name="Google Shape;129;p19"/>
          <p:cNvSpPr txBox="1"/>
          <p:nvPr/>
        </p:nvSpPr>
        <p:spPr>
          <a:xfrm>
            <a:off x="3638850" y="2619425"/>
            <a:ext cx="3481800" cy="291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9E9E9E"/>
                </a:solidFill>
                <a:latin typeface="Karla"/>
                <a:ea typeface="Karla"/>
                <a:cs typeface="Karla"/>
                <a:sym typeface="Karla"/>
              </a:rPr>
              <a:t>Preprocessing &amp; Feature Engineering</a:t>
            </a:r>
            <a:endParaRPr b="1" sz="1500">
              <a:solidFill>
                <a:srgbClr val="9E9E9E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30" name="Google Shape;130;p19"/>
          <p:cNvSpPr txBox="1"/>
          <p:nvPr/>
        </p:nvSpPr>
        <p:spPr>
          <a:xfrm>
            <a:off x="6251972" y="1727200"/>
            <a:ext cx="10641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2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31" name="Google Shape;131;p19"/>
          <p:cNvSpPr txBox="1"/>
          <p:nvPr/>
        </p:nvSpPr>
        <p:spPr>
          <a:xfrm>
            <a:off x="2299220" y="3648150"/>
            <a:ext cx="10641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2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cxnSp>
        <p:nvCxnSpPr>
          <p:cNvPr id="132" name="Google Shape;132;p19"/>
          <p:cNvCxnSpPr/>
          <p:nvPr/>
        </p:nvCxnSpPr>
        <p:spPr>
          <a:xfrm flipH="1" rot="10800000">
            <a:off x="2587470" y="3933075"/>
            <a:ext cx="2100" cy="4482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133" name="Google Shape;133;p19"/>
          <p:cNvSpPr txBox="1"/>
          <p:nvPr/>
        </p:nvSpPr>
        <p:spPr>
          <a:xfrm>
            <a:off x="1818200" y="4422425"/>
            <a:ext cx="2598600" cy="4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Exploratory Data Analysis</a:t>
            </a:r>
            <a:endParaRPr b="1" sz="1500">
              <a:solidFill>
                <a:schemeClr val="dk2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cxnSp>
        <p:nvCxnSpPr>
          <p:cNvPr id="134" name="Google Shape;134;p19"/>
          <p:cNvCxnSpPr/>
          <p:nvPr/>
        </p:nvCxnSpPr>
        <p:spPr>
          <a:xfrm rot="10800000">
            <a:off x="5286850" y="3942725"/>
            <a:ext cx="0" cy="4170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135" name="Google Shape;135;p19"/>
          <p:cNvSpPr txBox="1"/>
          <p:nvPr/>
        </p:nvSpPr>
        <p:spPr>
          <a:xfrm>
            <a:off x="4918850" y="4422425"/>
            <a:ext cx="2512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9E9E9E"/>
                </a:solidFill>
                <a:latin typeface="Karla"/>
                <a:ea typeface="Karla"/>
                <a:cs typeface="Karla"/>
                <a:sym typeface="Karla"/>
              </a:rPr>
              <a:t>Model Evaluation</a:t>
            </a:r>
            <a:endParaRPr b="1" sz="1500">
              <a:solidFill>
                <a:srgbClr val="9E9E9E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36" name="Google Shape;136;p19"/>
          <p:cNvSpPr txBox="1"/>
          <p:nvPr/>
        </p:nvSpPr>
        <p:spPr>
          <a:xfrm>
            <a:off x="409500" y="926950"/>
            <a:ext cx="56553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Karla"/>
              <a:buChar char="●"/>
            </a:pPr>
            <a:r>
              <a:rPr lang="en" sz="20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Data Source</a:t>
            </a:r>
            <a:endParaRPr sz="2000">
              <a:solidFill>
                <a:schemeClr val="dk1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Karla"/>
              <a:buChar char="●"/>
            </a:pPr>
            <a:r>
              <a:rPr lang="en" sz="20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Exploratory Data Analysis</a:t>
            </a:r>
            <a:endParaRPr sz="2000">
              <a:solidFill>
                <a:schemeClr val="dk1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Karla"/>
              <a:buChar char="●"/>
            </a:pPr>
            <a:r>
              <a:rPr lang="en" sz="20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Preprocessing &amp; Feature Engineering</a:t>
            </a:r>
            <a:endParaRPr sz="2000">
              <a:solidFill>
                <a:schemeClr val="dk1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Karla"/>
              <a:buChar char="●"/>
            </a:pPr>
            <a:r>
              <a:rPr lang="en" sz="20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Model Evaluation</a:t>
            </a:r>
            <a:endParaRPr>
              <a:latin typeface="Karla"/>
              <a:ea typeface="Karla"/>
              <a:cs typeface="Karla"/>
              <a:sym typeface="Karl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CAF50"/>
        </a:solidFill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0"/>
          <p:cNvSpPr txBox="1"/>
          <p:nvPr>
            <p:ph idx="4294967295" type="ctrTitle"/>
          </p:nvPr>
        </p:nvSpPr>
        <p:spPr>
          <a:xfrm>
            <a:off x="329725" y="249925"/>
            <a:ext cx="5251500" cy="65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Data Source</a:t>
            </a:r>
            <a:endParaRPr sz="3000"/>
          </a:p>
        </p:txBody>
      </p:sp>
      <p:sp>
        <p:nvSpPr>
          <p:cNvPr id="142" name="Google Shape;142;p20"/>
          <p:cNvSpPr txBox="1"/>
          <p:nvPr>
            <p:ph idx="4294967295" type="subTitle"/>
          </p:nvPr>
        </p:nvSpPr>
        <p:spPr>
          <a:xfrm>
            <a:off x="329725" y="1057550"/>
            <a:ext cx="6928800" cy="376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en" sz="1500"/>
              <a:t>Kaggle : </a:t>
            </a:r>
            <a:r>
              <a:rPr lang="en" sz="1500" u="sng">
                <a:solidFill>
                  <a:schemeClr val="hlink"/>
                </a:solidFill>
                <a:highlight>
                  <a:srgbClr val="FFFFFF"/>
                </a:highlight>
                <a:hlinkClick r:id="rId3"/>
              </a:rPr>
              <a:t>https://www.kaggle.com/datasets/tejashvi14/travel-insurance-prediction-data?datasetId=1457162&amp;sortBy=voteCount</a:t>
            </a:r>
            <a:r>
              <a:rPr lang="en" sz="1500">
                <a:solidFill>
                  <a:srgbClr val="212121"/>
                </a:solidFill>
                <a:highlight>
                  <a:srgbClr val="FFFFFF"/>
                </a:highlight>
              </a:rPr>
              <a:t> </a:t>
            </a:r>
            <a:endParaRPr sz="1500">
              <a:solidFill>
                <a:srgbClr val="374151"/>
              </a:solidFill>
              <a:highlight>
                <a:schemeClr val="lt1"/>
              </a:highlight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374151"/>
              </a:buClr>
              <a:buSzPts val="1500"/>
              <a:buFont typeface="Karla"/>
              <a:buChar char="➢"/>
            </a:pPr>
            <a:r>
              <a:rPr lang="en" sz="1500">
                <a:solidFill>
                  <a:srgbClr val="374151"/>
                </a:solidFill>
                <a:highlight>
                  <a:schemeClr val="lt1"/>
                </a:highlight>
              </a:rPr>
              <a:t>Dataset: demographic and travel attributes, 1987 customers, 9 features</a:t>
            </a:r>
            <a:endParaRPr sz="1500">
              <a:solidFill>
                <a:srgbClr val="374151"/>
              </a:solidFill>
              <a:highlight>
                <a:schemeClr val="lt1"/>
              </a:highlight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500"/>
              <a:buFont typeface="Karla"/>
              <a:buChar char="➢"/>
            </a:pPr>
            <a:r>
              <a:rPr lang="en" sz="1500">
                <a:solidFill>
                  <a:srgbClr val="374151"/>
                </a:solidFill>
                <a:highlight>
                  <a:schemeClr val="lt1"/>
                </a:highlight>
              </a:rPr>
              <a:t>Features : Age, Family Members, Annual Income, Employment Type, Education Level, Chronic Diseases, Frequent Flyer, Travel History, Travel Insurance </a:t>
            </a:r>
            <a:endParaRPr sz="1500">
              <a:solidFill>
                <a:srgbClr val="37415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374151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20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4" name="Google Shape;144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81225" y="249925"/>
            <a:ext cx="1071550" cy="107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9688"/>
        </a:solid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1"/>
          <p:cNvSpPr txBox="1"/>
          <p:nvPr>
            <p:ph type="title"/>
          </p:nvPr>
        </p:nvSpPr>
        <p:spPr>
          <a:xfrm>
            <a:off x="634525" y="243575"/>
            <a:ext cx="5892000" cy="75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Exploratory</a:t>
            </a:r>
            <a:r>
              <a:rPr lang="en" sz="3000"/>
              <a:t> Data Analysis</a:t>
            </a:r>
            <a:endParaRPr sz="3000"/>
          </a:p>
        </p:txBody>
      </p:sp>
      <p:sp>
        <p:nvSpPr>
          <p:cNvPr id="150" name="Google Shape;150;p21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1" name="Google Shape;151;p21"/>
          <p:cNvSpPr txBox="1"/>
          <p:nvPr/>
        </p:nvSpPr>
        <p:spPr>
          <a:xfrm>
            <a:off x="1264275" y="1646525"/>
            <a:ext cx="27045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Karla"/>
                <a:ea typeface="Karla"/>
                <a:cs typeface="Karla"/>
                <a:sym typeface="Karla"/>
              </a:rPr>
              <a:t>1,987 rows</a:t>
            </a:r>
            <a:endParaRPr sz="2000">
              <a:latin typeface="Karla"/>
              <a:ea typeface="Karla"/>
              <a:cs typeface="Karla"/>
              <a:sym typeface="Karl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Karla"/>
                <a:ea typeface="Karla"/>
                <a:cs typeface="Karla"/>
                <a:sym typeface="Karla"/>
              </a:rPr>
              <a:t>9 columns</a:t>
            </a:r>
            <a:endParaRPr sz="2000"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52" name="Google Shape;152;p21"/>
          <p:cNvSpPr txBox="1"/>
          <p:nvPr/>
        </p:nvSpPr>
        <p:spPr>
          <a:xfrm>
            <a:off x="4946350" y="1689138"/>
            <a:ext cx="1988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Karla"/>
                <a:ea typeface="Karla"/>
                <a:cs typeface="Karla"/>
                <a:sym typeface="Karla"/>
              </a:rPr>
              <a:t>No Null Values</a:t>
            </a:r>
            <a:endParaRPr sz="2000"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53" name="Google Shape;153;p21"/>
          <p:cNvSpPr txBox="1"/>
          <p:nvPr/>
        </p:nvSpPr>
        <p:spPr>
          <a:xfrm>
            <a:off x="1264275" y="2491025"/>
            <a:ext cx="29823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Karla"/>
                <a:ea typeface="Karla"/>
                <a:cs typeface="Karla"/>
                <a:sym typeface="Karla"/>
              </a:rPr>
              <a:t>5 numerical features</a:t>
            </a:r>
            <a:endParaRPr sz="2000">
              <a:latin typeface="Karla"/>
              <a:ea typeface="Karla"/>
              <a:cs typeface="Karla"/>
              <a:sym typeface="Karl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Karla"/>
                <a:ea typeface="Karla"/>
                <a:cs typeface="Karla"/>
                <a:sym typeface="Karla"/>
              </a:rPr>
              <a:t>4 categorical features</a:t>
            </a:r>
            <a:endParaRPr sz="2000"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54" name="Google Shape;154;p21"/>
          <p:cNvSpPr txBox="1"/>
          <p:nvPr/>
        </p:nvSpPr>
        <p:spPr>
          <a:xfrm>
            <a:off x="4946350" y="2529725"/>
            <a:ext cx="2586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Karla"/>
                <a:ea typeface="Karla"/>
                <a:cs typeface="Karla"/>
                <a:sym typeface="Karla"/>
              </a:rPr>
              <a:t>No potential outliers </a:t>
            </a:r>
            <a:endParaRPr sz="2000">
              <a:latin typeface="Karla"/>
              <a:ea typeface="Karla"/>
              <a:cs typeface="Karla"/>
              <a:sym typeface="Karla"/>
            </a:endParaRPr>
          </a:p>
        </p:txBody>
      </p:sp>
      <p:pic>
        <p:nvPicPr>
          <p:cNvPr id="155" name="Google Shape;15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4513" y="1646525"/>
            <a:ext cx="577825" cy="57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90738" y="1646513"/>
            <a:ext cx="562518" cy="57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2575" y="2543088"/>
            <a:ext cx="581703" cy="57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96575" y="2491024"/>
            <a:ext cx="581700" cy="5699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EB3B"/>
        </a:solid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2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4" name="Google Shape;16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649759" cy="4838701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2"/>
          <p:cNvSpPr txBox="1"/>
          <p:nvPr/>
        </p:nvSpPr>
        <p:spPr>
          <a:xfrm>
            <a:off x="4127200" y="3630700"/>
            <a:ext cx="37089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Karla"/>
              <a:buChar char="●"/>
            </a:pPr>
            <a:r>
              <a:rPr lang="en" sz="1500">
                <a:latin typeface="Karla"/>
                <a:ea typeface="Karla"/>
                <a:cs typeface="Karla"/>
                <a:sym typeface="Karla"/>
              </a:rPr>
              <a:t>35.7% purchased travel insurance </a:t>
            </a:r>
            <a:endParaRPr sz="1500">
              <a:latin typeface="Karla"/>
              <a:ea typeface="Karla"/>
              <a:cs typeface="Karla"/>
              <a:sym typeface="Karl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Karla"/>
              <a:ea typeface="Karla"/>
              <a:cs typeface="Karla"/>
              <a:sym typeface="Karl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Arviragus template">
  <a:themeElements>
    <a:clrScheme name="Custom 347">
      <a:dk1>
        <a:srgbClr val="666666"/>
      </a:dk1>
      <a:lt1>
        <a:srgbClr val="FFFFFF"/>
      </a:lt1>
      <a:dk2>
        <a:srgbClr val="999999"/>
      </a:dk2>
      <a:lt2>
        <a:srgbClr val="DCE2E7"/>
      </a:lt2>
      <a:accent1>
        <a:srgbClr val="8BC34A"/>
      </a:accent1>
      <a:accent2>
        <a:srgbClr val="00BCD4"/>
      </a:accent2>
      <a:accent3>
        <a:srgbClr val="9C27B0"/>
      </a:accent3>
      <a:accent4>
        <a:srgbClr val="E91E63"/>
      </a:accent4>
      <a:accent5>
        <a:srgbClr val="FF9800"/>
      </a:accent5>
      <a:accent6>
        <a:srgbClr val="FFEB3B"/>
      </a:accent6>
      <a:hlink>
        <a:srgbClr val="2196F3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